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322" r:id="rId2"/>
    <p:sldId id="436" r:id="rId3"/>
    <p:sldId id="437" r:id="rId4"/>
    <p:sldId id="474" r:id="rId5"/>
    <p:sldId id="476" r:id="rId6"/>
    <p:sldId id="438" r:id="rId7"/>
    <p:sldId id="440" r:id="rId8"/>
    <p:sldId id="439" r:id="rId9"/>
    <p:sldId id="475" r:id="rId10"/>
    <p:sldId id="262" r:id="rId11"/>
    <p:sldId id="441" r:id="rId12"/>
    <p:sldId id="442" r:id="rId13"/>
    <p:sldId id="443" r:id="rId14"/>
    <p:sldId id="444" r:id="rId15"/>
    <p:sldId id="445" r:id="rId16"/>
    <p:sldId id="446" r:id="rId17"/>
    <p:sldId id="447" r:id="rId18"/>
    <p:sldId id="448" r:id="rId19"/>
    <p:sldId id="450" r:id="rId20"/>
    <p:sldId id="463" r:id="rId21"/>
    <p:sldId id="456" r:id="rId22"/>
    <p:sldId id="464" r:id="rId23"/>
    <p:sldId id="449" r:id="rId24"/>
    <p:sldId id="457" r:id="rId25"/>
    <p:sldId id="465" r:id="rId26"/>
    <p:sldId id="451" r:id="rId27"/>
    <p:sldId id="466" r:id="rId28"/>
    <p:sldId id="458" r:id="rId29"/>
    <p:sldId id="467" r:id="rId30"/>
    <p:sldId id="452" r:id="rId31"/>
    <p:sldId id="468" r:id="rId32"/>
    <p:sldId id="459" r:id="rId33"/>
    <p:sldId id="469" r:id="rId34"/>
    <p:sldId id="470" r:id="rId35"/>
    <p:sldId id="453" r:id="rId36"/>
    <p:sldId id="471" r:id="rId37"/>
    <p:sldId id="460" r:id="rId38"/>
    <p:sldId id="454" r:id="rId39"/>
    <p:sldId id="472" r:id="rId40"/>
    <p:sldId id="461" r:id="rId41"/>
    <p:sldId id="455" r:id="rId42"/>
    <p:sldId id="473" r:id="rId43"/>
    <p:sldId id="462" r:id="rId44"/>
    <p:sldId id="477" r:id="rId45"/>
  </p:sldIdLst>
  <p:sldSz cx="9144000" cy="6858000" type="screen4x3"/>
  <p:notesSz cx="6858000" cy="9144000"/>
  <p:custDataLst>
    <p:tags r:id="rId48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66" d="100"/>
          <a:sy n="66" d="100"/>
        </p:scale>
        <p:origin x="13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  <a:t>2019/6/4</a:t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oyongjun999/code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/>
          <p:cNvGraphicFramePr/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8" r:id="rId4" imgW="2514600" imgH="2847975" progId="Paint.Picture">
                  <p:embed/>
                </p:oleObj>
              </mc:Choice>
              <mc:Fallback>
                <p:oleObj r:id="rId4" imgW="2514600" imgH="2847975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</a:p>
          <a:p>
            <a:pPr eaLnBrk="1" hangingPunct="1"/>
            <a:r>
              <a:rPr lang="zh-CN" altLang="en-US" sz="2800" dirty="0"/>
              <a:t>华东理工大学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本课件可自由传播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6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31192" y="384000"/>
            <a:ext cx="2818656" cy="778098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排行榜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9718"/>
            <a:ext cx="9144000" cy="4462970"/>
          </a:xfrm>
          <a:prstGeom prst="rect">
            <a:avLst/>
          </a:prstGeom>
        </p:spPr>
      </p:pic>
      <p:sp>
        <p:nvSpPr>
          <p:cNvPr id="7" name="墨迹 6"/>
          <p:cNvSpPr/>
          <p:nvPr/>
        </p:nvSpPr>
        <p:spPr bwMode="auto">
          <a:xfrm>
            <a:off x="50760" y="2273040"/>
            <a:ext cx="8579520" cy="2673720"/>
          </a:xfrm>
        </p:spPr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8894"/>
    </mc:Choice>
    <mc:Fallback xmlns="">
      <p:transition spd="slow" advTm="11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585" y="490664"/>
            <a:ext cx="4690864" cy="56207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出题情况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016224"/>
          </a:xfrm>
        </p:spPr>
        <p:txBody>
          <a:bodyPr/>
          <a:lstStyle/>
          <a:p>
            <a:r>
              <a:rPr lang="zh-CN" altLang="en-US" sz="2400" dirty="0"/>
              <a:t>铜牌：</a:t>
            </a:r>
            <a:r>
              <a:rPr lang="en-US" altLang="zh-CN" sz="2400" dirty="0"/>
              <a:t>4~5</a:t>
            </a:r>
            <a:r>
              <a:rPr lang="zh-CN" altLang="en-US" sz="2400" dirty="0"/>
              <a:t>题，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K</a:t>
            </a:r>
            <a:r>
              <a:rPr lang="zh-CN" altLang="en-US" sz="2400" dirty="0"/>
              <a:t>、</a:t>
            </a:r>
            <a:r>
              <a:rPr lang="en-US" altLang="zh-CN" sz="2400" dirty="0"/>
              <a:t>L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简单题、中等题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银牌：</a:t>
            </a:r>
            <a:r>
              <a:rPr lang="en-US" altLang="zh-CN" sz="2400" dirty="0"/>
              <a:t>5~6</a:t>
            </a:r>
            <a:r>
              <a:rPr lang="zh-CN" altLang="en-US" sz="2400" dirty="0"/>
              <a:t>题，加上</a:t>
            </a:r>
            <a:r>
              <a:rPr lang="en-US" altLang="zh-CN" sz="2400" dirty="0"/>
              <a:t>D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</a:p>
          <a:p>
            <a:r>
              <a:rPr lang="zh-CN" altLang="en-US" sz="2400" dirty="0"/>
              <a:t>金牌：</a:t>
            </a:r>
            <a:r>
              <a:rPr lang="en-US" altLang="zh-CN" sz="2400" dirty="0"/>
              <a:t>6</a:t>
            </a:r>
            <a:r>
              <a:rPr lang="zh-CN" altLang="en-US" sz="2400" dirty="0"/>
              <a:t>题以上，加上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I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</a:p>
          <a:p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  <a:r>
              <a:rPr lang="zh-CN" altLang="en-US" sz="2400" dirty="0"/>
              <a:t>、</a:t>
            </a:r>
            <a:r>
              <a:rPr lang="en-US" altLang="zh-CN" sz="2400" dirty="0"/>
              <a:t>J</a:t>
            </a:r>
            <a:r>
              <a:rPr lang="zh-CN" altLang="en-US" sz="2400" dirty="0"/>
              <a:t>题有零星做出。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3608" y="3645024"/>
          <a:ext cx="7344818" cy="1872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79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968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79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68052">
                <a:tc>
                  <a:txBody>
                    <a:bodyPr/>
                    <a:lstStyle/>
                    <a:p>
                      <a:pPr marL="0" marR="0" indent="13843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题目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F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K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A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B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D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G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I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(≧6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239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229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269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270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(5~6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255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u="sng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(4~5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</a:t>
            </a:r>
            <a:r>
              <a:rPr lang="zh-CN" altLang="en-US" sz="3600" dirty="0">
                <a:solidFill>
                  <a:srgbClr val="0070C0"/>
                </a:solidFill>
              </a:rPr>
              <a:t>题：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5578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只青蛙站成一排，它们来自不同的国家。每个国家用一个小写字母表示。相邻青蛙的距离（例如第</a:t>
            </a:r>
            <a:r>
              <a:rPr lang="en-US" altLang="zh-CN" sz="2400" dirty="0"/>
              <a:t>1</a:t>
            </a:r>
            <a:r>
              <a:rPr lang="zh-CN" altLang="en-US" sz="2400" dirty="0"/>
              <a:t>个和第</a:t>
            </a:r>
            <a:r>
              <a:rPr lang="en-US" altLang="zh-CN" sz="2400" dirty="0"/>
              <a:t>2</a:t>
            </a:r>
            <a:r>
              <a:rPr lang="zh-CN" altLang="en-US" sz="2400" dirty="0"/>
              <a:t>个青蛙，第</a:t>
            </a:r>
            <a:r>
              <a:rPr lang="en-US" altLang="zh-CN" sz="2400" dirty="0"/>
              <a:t>N-1</a:t>
            </a:r>
            <a:r>
              <a:rPr lang="zh-CN" altLang="en-US" sz="2400" dirty="0"/>
              <a:t>和第</a:t>
            </a:r>
            <a:r>
              <a:rPr lang="en-US" altLang="zh-CN" sz="2400" dirty="0"/>
              <a:t>N</a:t>
            </a:r>
            <a:r>
              <a:rPr lang="zh-CN" altLang="en-US" sz="2400" dirty="0"/>
              <a:t>个青蛙等）是</a:t>
            </a:r>
            <a:r>
              <a:rPr lang="en-US" altLang="zh-CN" sz="2400" dirty="0"/>
              <a:t>1</a:t>
            </a:r>
            <a:r>
              <a:rPr lang="zh-CN" altLang="en-US" sz="2400" dirty="0"/>
              <a:t>。如果</a:t>
            </a:r>
            <a:r>
              <a:rPr lang="en-US" altLang="zh-CN" sz="2400" dirty="0"/>
              <a:t>2</a:t>
            </a:r>
            <a:r>
              <a:rPr lang="zh-CN" altLang="en-US" sz="2400" dirty="0"/>
              <a:t>只青蛙来自同一个国家，那么它们是朋友。</a:t>
            </a:r>
          </a:p>
          <a:p>
            <a:r>
              <a:rPr lang="zh-CN" altLang="en-US" sz="2400" dirty="0"/>
              <a:t>距离最小的一对朋友，它们是最亲密的。帮忙找出这个距离是多少。</a:t>
            </a:r>
          </a:p>
          <a:p>
            <a:r>
              <a:rPr lang="en-US" altLang="zh-CN" sz="2400" dirty="0"/>
              <a:t>1≤N≤1000</a:t>
            </a:r>
            <a:endParaRPr lang="zh-CN" altLang="en-US" sz="2400" dirty="0"/>
          </a:p>
          <a:p>
            <a:r>
              <a:rPr lang="zh-CN" altLang="en-US" sz="2400" dirty="0"/>
              <a:t>字符串只包括小写字母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5128208"/>
            <a:ext cx="7286625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难度等级：极简。本题是 “签到题”，即参赛的所有队伍都能</a:t>
            </a:r>
            <a:r>
              <a:rPr lang="en-US" altLang="zh-CN" sz="2400" dirty="0"/>
              <a:t>AC</a:t>
            </a:r>
            <a:r>
              <a:rPr lang="zh-CN" altLang="en-US" sz="2400" dirty="0"/>
              <a:t>的简单题。</a:t>
            </a:r>
            <a:endParaRPr lang="en-US" altLang="zh-CN" sz="2400" dirty="0"/>
          </a:p>
          <a:p>
            <a:r>
              <a:rPr lang="zh-CN" altLang="en-US" sz="2400" dirty="0"/>
              <a:t>从读题到提交代码，参赛队</a:t>
            </a:r>
            <a:r>
              <a:rPr lang="en-US" altLang="zh-CN" sz="2400" dirty="0"/>
              <a:t>AC</a:t>
            </a:r>
            <a:r>
              <a:rPr lang="zh-CN" altLang="en-US" sz="2400" dirty="0"/>
              <a:t>的最短时间（</a:t>
            </a:r>
            <a:r>
              <a:rPr lang="en-US" altLang="zh-CN" sz="2400" dirty="0"/>
              <a:t>FB</a:t>
            </a:r>
            <a:r>
              <a:rPr lang="zh-CN" altLang="en-US" sz="2400" dirty="0"/>
              <a:t>，</a:t>
            </a:r>
            <a:r>
              <a:rPr lang="en-US" altLang="zh-CN" sz="2400" dirty="0"/>
              <a:t>First Blood</a:t>
            </a:r>
            <a:r>
              <a:rPr lang="zh-CN" altLang="en-US" sz="2400" dirty="0"/>
              <a:t>）是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分钟</a:t>
            </a:r>
            <a:r>
              <a:rPr lang="zh-CN" altLang="en-US" sz="2400" dirty="0"/>
              <a:t>。铜牌队伍在</a:t>
            </a:r>
            <a:r>
              <a:rPr lang="en-US" altLang="zh-CN" sz="2400" dirty="0"/>
              <a:t>10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能力考核：编码能力。</a:t>
            </a:r>
          </a:p>
          <a:p>
            <a:r>
              <a:rPr lang="zh-CN" altLang="en-US" sz="2400" dirty="0"/>
              <a:t>本题逻辑简单，很容易理解，不涉及复杂的算法，代码也很短。只要了解一点竞赛的入门知识，都能做出来。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）时间复杂度。</a:t>
            </a:r>
            <a:r>
              <a:rPr lang="en-US" altLang="zh-CN" sz="2400" dirty="0"/>
              <a:t>1 ≤ N ≤ 1000</a:t>
            </a:r>
            <a:r>
              <a:rPr lang="zh-CN" altLang="en-US" sz="2400" dirty="0"/>
              <a:t>，可以采用时间复杂度为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）逻辑和算法。暴力方法。从头开始检查第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个字符（</a:t>
            </a:r>
            <a:r>
              <a:rPr lang="en-US" altLang="zh-CN" sz="2400" dirty="0"/>
              <a:t>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N</a:t>
            </a:r>
            <a:r>
              <a:rPr lang="zh-CN" altLang="en-US" sz="2400" dirty="0"/>
              <a:t>），逐个比对它后面的</a:t>
            </a:r>
            <a:r>
              <a:rPr lang="en-US" altLang="zh-CN" sz="2400" dirty="0"/>
              <a:t>N -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个字符，寻找相同的。每一次比对时把最短距离记录下来，直到全部结束。复杂度是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，这个方法是可行的。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）如果加上“剪枝”，复杂度是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矩形 5"/>
          <p:cNvSpPr/>
          <p:nvPr/>
        </p:nvSpPr>
        <p:spPr>
          <a:xfrm>
            <a:off x="683568" y="5661248"/>
            <a:ext cx="800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本章</a:t>
            </a:r>
            <a:r>
              <a:rPr lang="zh-CN" altLang="zh-CN" dirty="0">
                <a:solidFill>
                  <a:srgbClr val="FF0000"/>
                </a:solidFill>
              </a:rPr>
              <a:t>代码下载地址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  <a:hlinkClick r:id="rId2"/>
              </a:rPr>
              <a:t>https://github.com/luoyongjun999/code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K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黑白国有两种青蛙：黑青蛙和白青蛙。</a:t>
            </a:r>
            <a:r>
              <a:rPr lang="en-US" altLang="zh-CN" sz="2400" dirty="0"/>
              <a:t>N</a:t>
            </a:r>
            <a:r>
              <a:rPr lang="zh-CN" altLang="en-US" sz="2400" dirty="0"/>
              <a:t>只青蛙站成一行，有些是黑的，有些是白的。计算青蛙们的合力，计算规则如下：把青蛙们分成最小的部分，每部分是连续的，只包含一种颜色的青蛙；合力是每部分长度的平方和。</a:t>
            </a:r>
          </a:p>
          <a:p>
            <a:r>
              <a:rPr lang="zh-CN" altLang="en-US" sz="2400" dirty="0"/>
              <a:t>现在来了一个罪恶的老巫婆，她告诉青蛙们，她要改变青蛙的颜色，最多改变一只。这样青蛙们的合力就变了。</a:t>
            </a:r>
          </a:p>
          <a:p>
            <a:r>
              <a:rPr lang="zh-CN" altLang="en-US" sz="2400" dirty="0"/>
              <a:t>青蛙们想知道，巫婆完成她的工作后，最大可能的合力是多少。</a:t>
            </a:r>
          </a:p>
          <a:p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15" y="4711029"/>
            <a:ext cx="1755170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38" y="4711028"/>
            <a:ext cx="1605794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难度等级：简单题，暴力求解。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10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能力考核：计算复杂度、编码能力。</a:t>
            </a:r>
          </a:p>
          <a:p>
            <a:endParaRPr lang="en-US" altLang="zh-CN" sz="2400" dirty="0"/>
          </a:p>
          <a:p>
            <a:r>
              <a:rPr lang="zh-CN" altLang="en-US" sz="2400" dirty="0"/>
              <a:t>本题逻辑虽然简单，但是也需要一定的灵活处理；</a:t>
            </a:r>
            <a:endParaRPr lang="en-US" altLang="zh-CN" sz="2400" dirty="0"/>
          </a:p>
          <a:p>
            <a:r>
              <a:rPr lang="zh-CN" altLang="en-US" sz="2400" dirty="0"/>
              <a:t>不涉及复杂的算法，但是需要了解计算的复杂度并避免落入陷阱；</a:t>
            </a:r>
            <a:endParaRPr lang="en-US" altLang="zh-CN" sz="2400" dirty="0"/>
          </a:p>
          <a:p>
            <a:r>
              <a:rPr lang="zh-CN" altLang="en-US" sz="2400" dirty="0"/>
              <a:t>代码比较短，但是有一定技巧。</a:t>
            </a:r>
            <a:endParaRPr lang="en-US" altLang="zh-CN" sz="2400" dirty="0"/>
          </a:p>
          <a:p>
            <a:r>
              <a:rPr lang="zh-CN" altLang="en-US" sz="2400" dirty="0"/>
              <a:t>本题可以考查基本的计算思维和较好的编码能力。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）逻辑。根据</a:t>
            </a:r>
            <a:r>
              <a:rPr lang="en-US" altLang="zh-CN" sz="2400" dirty="0"/>
              <a:t>Sample Input</a:t>
            </a:r>
            <a:r>
              <a:rPr lang="zh-CN" altLang="en-US" sz="2400" dirty="0"/>
              <a:t>和</a:t>
            </a:r>
            <a:r>
              <a:rPr lang="en-US" altLang="zh-CN" sz="2400" dirty="0"/>
              <a:t>Sample Output</a:t>
            </a:r>
            <a:r>
              <a:rPr lang="zh-CN" altLang="en-US" sz="2400" dirty="0"/>
              <a:t>理解题意，当输入</a:t>
            </a:r>
            <a:r>
              <a:rPr lang="en-US" altLang="zh-CN" sz="2400" dirty="0"/>
              <a:t>000011</a:t>
            </a:r>
            <a:r>
              <a:rPr lang="zh-CN" altLang="en-US" sz="2400" dirty="0"/>
              <a:t>时，青蛙的合力是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+ 2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20</a:t>
            </a:r>
            <a:r>
              <a:rPr lang="zh-CN" altLang="en-US" sz="2400" dirty="0"/>
              <a:t>。改变一只青蛙的颜色，例如改成</a:t>
            </a:r>
            <a:r>
              <a:rPr lang="en-US" altLang="zh-CN" sz="2400" dirty="0"/>
              <a:t>000001</a:t>
            </a:r>
            <a:r>
              <a:rPr lang="zh-CN" altLang="en-US" sz="2400" dirty="0"/>
              <a:t>，合力变为</a:t>
            </a:r>
            <a:r>
              <a:rPr lang="en-US" altLang="zh-CN" sz="2400" dirty="0"/>
              <a:t>5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+ 1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26</a:t>
            </a:r>
            <a:r>
              <a:rPr lang="zh-CN" altLang="en-US" sz="2400" dirty="0"/>
              <a:t>。判断最大的合力是</a:t>
            </a:r>
            <a:r>
              <a:rPr lang="en-US" altLang="zh-CN" sz="2400" dirty="0"/>
              <a:t>26</a:t>
            </a:r>
            <a:r>
              <a:rPr lang="zh-CN" altLang="en-US" sz="2400" dirty="0"/>
              <a:t>，并输出。</a:t>
            </a:r>
          </a:p>
          <a:p>
            <a:pPr marL="0" indent="0">
              <a:buNone/>
            </a:pPr>
            <a:r>
              <a:rPr lang="zh-CN" altLang="en-US" sz="2400" dirty="0"/>
              <a:t>   可能的最大合力，出现在有</a:t>
            </a:r>
            <a:r>
              <a:rPr lang="en-US" altLang="zh-CN" sz="2400" dirty="0"/>
              <a:t>N=10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只青蛙的情况下，且所有青蛙是一种颜色，此时合力是</a:t>
            </a:r>
            <a:r>
              <a:rPr lang="en-US" altLang="zh-CN" sz="2400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10</a:t>
            </a:r>
            <a:r>
              <a:rPr lang="en-US" altLang="zh-CN" sz="2400" baseline="30000" dirty="0"/>
              <a:t>10  </a:t>
            </a:r>
            <a:r>
              <a:rPr lang="en-US" altLang="zh-CN" sz="2400" dirty="0"/>
              <a:t>&lt; 2</a:t>
            </a:r>
            <a:r>
              <a:rPr lang="en-US" altLang="zh-CN" sz="2400" baseline="30000" dirty="0"/>
              <a:t>64</a:t>
            </a:r>
            <a:r>
              <a:rPr lang="zh-CN" altLang="en-US" sz="2400" dirty="0"/>
              <a:t>，可以用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long </a:t>
            </a:r>
            <a:r>
              <a:rPr lang="en-US" altLang="zh-CN" sz="2400" dirty="0" err="1"/>
              <a:t>long</a:t>
            </a:r>
            <a:r>
              <a:rPr lang="zh-CN" altLang="en-US" sz="2400" dirty="0"/>
              <a:t>类型表示。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）计算复杂度。解题时，首先应该注意数据的规模，即</a:t>
            </a:r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，这说明不能使用时间复杂度大于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简单的暴力方法，结果</a:t>
            </a:r>
            <a:r>
              <a:rPr lang="en-US" altLang="zh-CN" sz="2400" dirty="0"/>
              <a:t>TLE</a:t>
            </a:r>
            <a:r>
              <a:rPr lang="zh-CN" altLang="en-US" sz="2400" dirty="0"/>
              <a:t>：每改变一只青蛙的颜色，就重新计算合力，计算量是</a:t>
            </a:r>
            <a:r>
              <a:rPr lang="en-US" altLang="zh-CN" sz="2400" dirty="0"/>
              <a:t>O(N)</a:t>
            </a:r>
            <a:r>
              <a:rPr lang="zh-CN" altLang="en-US" sz="2400" dirty="0"/>
              <a:t>；从头到尾一共可以改变</a:t>
            </a:r>
            <a:r>
              <a:rPr lang="en-US" altLang="zh-CN" sz="2400" dirty="0"/>
              <a:t>N</a:t>
            </a:r>
            <a:r>
              <a:rPr lang="zh-CN" altLang="en-US" sz="2400" dirty="0"/>
              <a:t>次；总复杂度是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优化和解决。每次改变一只青蛙的颜色后，因为只影响了相邻的青蛙序列，所以并不需要全部重新计算，只计算被影响的这部分就行了。这样，每改变一只青蛙的颜色，计算的时间复杂度差不多是</a:t>
            </a:r>
            <a:r>
              <a:rPr lang="en-US" altLang="zh-CN" sz="2400" dirty="0"/>
              <a:t>O(1)</a:t>
            </a:r>
            <a:r>
              <a:rPr lang="zh-CN" altLang="en-US" sz="2400" dirty="0"/>
              <a:t>，总复杂度是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ss1.bdstatic.com/70cFvXSh_Q1YnxGkpoWK1HF6hhy/it/u=107535699,2043163120&amp;fm=26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3144"/>
            <a:ext cx="1979712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L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5584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7901"/>
            <a:ext cx="8579296" cy="5001419"/>
          </a:xfrm>
        </p:spPr>
        <p:txBody>
          <a:bodyPr/>
          <a:lstStyle/>
          <a:p>
            <a:r>
              <a:rPr lang="zh-CN" altLang="en-US" sz="2400" dirty="0"/>
              <a:t>一只青蛙刚学会一些数论，就迫不及待想</a:t>
            </a:r>
            <a:r>
              <a:rPr lang="en-US" altLang="zh-CN" sz="2400" dirty="0"/>
              <a:t>show</a:t>
            </a:r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给女朋友看。</a:t>
            </a:r>
          </a:p>
          <a:p>
            <a:r>
              <a:rPr lang="zh-CN" altLang="en-US" sz="2400" dirty="0"/>
              <a:t>它坐在一个网格图上，行和列都是无限的。行的计数从底部开始</a:t>
            </a:r>
            <a:r>
              <a:rPr lang="en-US" altLang="zh-CN" sz="2400" dirty="0"/>
              <a:t>1, 2, ⋯</a:t>
            </a:r>
            <a:r>
              <a:rPr lang="zh-CN" altLang="en-US" sz="2400" dirty="0"/>
              <a:t>，列也是这样。青蛙最初的位置是坐标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sy</a:t>
            </a:r>
            <a:r>
              <a:rPr lang="en-US" altLang="zh-CN" sz="2400" dirty="0"/>
              <a:t>)</a:t>
            </a:r>
            <a:r>
              <a:rPr lang="zh-CN" altLang="en-US" sz="2400" dirty="0"/>
              <a:t>，旅程开始了。</a:t>
            </a:r>
          </a:p>
          <a:p>
            <a:r>
              <a:rPr lang="zh-CN" altLang="en-US" sz="2400" dirty="0"/>
              <a:t>为了向女朋友炫耀它的数学天才，它使用了一种特别的跳跃方法。如果它在坐标</a:t>
            </a:r>
            <a:r>
              <a:rPr lang="en-US" altLang="zh-CN" sz="2400" dirty="0"/>
              <a:t>(x, y)</a:t>
            </a:r>
            <a:r>
              <a:rPr lang="zh-CN" altLang="en-US" sz="2400" dirty="0"/>
              <a:t>，寻找一个可以被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y</a:t>
            </a:r>
            <a:r>
              <a:rPr lang="zh-CN" altLang="en-US" sz="2400" dirty="0"/>
              <a:t>都整除的最小的</a:t>
            </a:r>
            <a:r>
              <a:rPr lang="en-US" altLang="zh-CN" sz="2400" dirty="0"/>
              <a:t>z</a:t>
            </a:r>
            <a:r>
              <a:rPr lang="zh-CN" altLang="en-US" sz="2400" dirty="0"/>
              <a:t>，然后向上或向右跳</a:t>
            </a:r>
            <a:r>
              <a:rPr lang="en-US" altLang="zh-CN" sz="2400" dirty="0"/>
              <a:t>z</a:t>
            </a:r>
            <a:r>
              <a:rPr lang="zh-CN" altLang="en-US" sz="2400" dirty="0"/>
              <a:t>步，下一步坐标可能是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x+z</a:t>
            </a:r>
            <a:r>
              <a:rPr lang="en-US" altLang="zh-CN" sz="2400" dirty="0"/>
              <a:t>, y)</a:t>
            </a:r>
            <a:r>
              <a:rPr lang="zh-CN" altLang="en-US" sz="2400" dirty="0"/>
              <a:t>或</a:t>
            </a:r>
            <a:r>
              <a:rPr lang="en-US" altLang="zh-CN" sz="2400" dirty="0"/>
              <a:t>(x, </a:t>
            </a:r>
            <a:r>
              <a:rPr lang="en-US" altLang="zh-CN" sz="2400" dirty="0" err="1"/>
              <a:t>y+z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经过有限跳跃后（可能是</a:t>
            </a:r>
            <a:r>
              <a:rPr lang="en-US" altLang="zh-CN" sz="2400" dirty="0"/>
              <a:t>0</a:t>
            </a:r>
            <a:r>
              <a:rPr lang="zh-CN" altLang="en-US" sz="2400" dirty="0"/>
              <a:t>步），它停在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。然而，它太累了，忘记了它的起始位置。</a:t>
            </a:r>
          </a:p>
          <a:p>
            <a:r>
              <a:rPr lang="zh-CN" altLang="en-US" sz="2400" dirty="0"/>
              <a:t>如果一个个去检查网格的所有坐标，那太笨了！请告诉青蛙一个聪明的办法，到达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的可能的起始位置有多少个？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83361"/>
            <a:ext cx="2895600" cy="13811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12</a:t>
            </a:r>
            <a:r>
              <a:rPr lang="zh-CN" altLang="en-US" sz="4000">
                <a:solidFill>
                  <a:srgbClr val="FF0000"/>
                </a:solidFill>
              </a:rPr>
              <a:t>章 区域赛</a:t>
            </a:r>
            <a:r>
              <a:rPr lang="zh-CN" altLang="en-US" sz="4000" dirty="0">
                <a:solidFill>
                  <a:srgbClr val="FF0000"/>
                </a:solidFill>
              </a:rPr>
              <a:t>真题</a:t>
            </a: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2348879"/>
            <a:ext cx="6838950" cy="252028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现场赛考查什么能力？</a:t>
            </a:r>
            <a:endParaRPr lang="en-US" altLang="zh-CN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一次现场赛的题目</a:t>
            </a:r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  <p:pic>
        <p:nvPicPr>
          <p:cNvPr id="53250" name="Picture 2" descr="https://ss1.bdstatic.com/70cFvXSh_Q1YnxGkpoWK1HF6hhy/it/u=1005643519,520133106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85" y="4221088"/>
            <a:ext cx="3350452" cy="18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s://timgsa.baidu.com/timg?image&amp;quality=80&amp;size=b9999_10000&amp;sec=1557460756537&amp;di=d0ae09fd065decaaefe5de188a0594b5&amp;imgtype=0&amp;src=http%3A%2F%2F5b0988e595225.cdn.sohucs.com%2Fimages%2F20181111%2Ff3eb93399c2a428ebe0a247129dc0adb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10" y="4213860"/>
            <a:ext cx="3159125" cy="17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70" y="4213860"/>
            <a:ext cx="2677160" cy="1783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400" dirty="0"/>
              <a:t>每个测试用例包含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zh-CN" altLang="en-US" sz="2400" dirty="0"/>
              <a:t>，即目的地坐标。</a:t>
            </a:r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是可能起点的个数。</a:t>
            </a:r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T ≤ 1000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e</a:t>
            </a:r>
            <a:r>
              <a:rPr lang="en-US" altLang="zh-CN" sz="2400" baseline="-25000" dirty="0">
                <a:solidFill>
                  <a:srgbClr val="0070C0"/>
                </a:solidFill>
              </a:rPr>
              <a:t>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e</a:t>
            </a:r>
            <a:r>
              <a:rPr lang="en-US" altLang="zh-CN" sz="2400" baseline="-25000" dirty="0" err="1">
                <a:solidFill>
                  <a:srgbClr val="0070C0"/>
                </a:solidFill>
              </a:rPr>
              <a:t>y</a:t>
            </a:r>
            <a:r>
              <a:rPr lang="zh-CN" altLang="en-US" sz="2400" dirty="0">
                <a:solidFill>
                  <a:srgbClr val="0070C0"/>
                </a:solidFill>
              </a:rPr>
              <a:t>≤ </a:t>
            </a:r>
            <a:r>
              <a:rPr lang="en-US" altLang="zh-CN" sz="2400" dirty="0">
                <a:solidFill>
                  <a:srgbClr val="0070C0"/>
                </a:solidFill>
              </a:rPr>
              <a:t>10</a:t>
            </a:r>
            <a:r>
              <a:rPr lang="en-US" altLang="zh-CN" sz="2400" baseline="30000" dirty="0">
                <a:solidFill>
                  <a:srgbClr val="0070C0"/>
                </a:solidFill>
              </a:rPr>
              <a:t>9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400" dirty="0"/>
              <a:t>难度等级：简单题，数学。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98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能力考核：数论中的最小公倍数和最大公约数问题、逻辑推理。</a:t>
            </a:r>
          </a:p>
          <a:p>
            <a:r>
              <a:rPr lang="zh-CN" altLang="en-US" sz="2400" dirty="0"/>
              <a:t>本题涉及到了算法知识，不过比较容易，是简单的数论概念；</a:t>
            </a:r>
            <a:endParaRPr lang="en-US" altLang="zh-CN" sz="2400" dirty="0"/>
          </a:p>
          <a:p>
            <a:r>
              <a:rPr lang="zh-CN" altLang="en-US" sz="2400" dirty="0"/>
              <a:t>推导过程需要有清醒和灵活的推理能力；</a:t>
            </a:r>
            <a:endParaRPr lang="en-US" altLang="zh-CN" sz="2400" dirty="0"/>
          </a:p>
          <a:p>
            <a:r>
              <a:rPr lang="zh-CN" altLang="en-US" sz="2400" dirty="0"/>
              <a:t>需要了解计算的复杂度；</a:t>
            </a:r>
            <a:endParaRPr lang="en-US" altLang="zh-CN" sz="2400" dirty="0"/>
          </a:p>
          <a:p>
            <a:r>
              <a:rPr lang="zh-CN" altLang="en-US" sz="2400" dirty="0"/>
              <a:t>代码比较短。</a:t>
            </a:r>
            <a:endParaRPr lang="en-US" altLang="zh-CN" sz="2400" dirty="0"/>
          </a:p>
          <a:p>
            <a:r>
              <a:rPr lang="zh-CN" altLang="en-US" sz="2400" dirty="0"/>
              <a:t>本题可以考查基本的算法知识和一定的逻辑推理能力。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579296" cy="56494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）算法复杂度。数据的规模</a:t>
            </a:r>
            <a:r>
              <a:rPr lang="en-US" altLang="zh-CN" sz="2000" dirty="0"/>
              <a:t>1 ≤ 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，时间复杂度不大于</a:t>
            </a:r>
            <a:r>
              <a:rPr lang="en-US" altLang="zh-CN" sz="2000" dirty="0"/>
              <a:t>O(N)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）算法概念和逻辑推理。标题说明这是一个</a:t>
            </a:r>
            <a:r>
              <a:rPr lang="en-US" altLang="zh-CN" sz="2000" dirty="0"/>
              <a:t>LCM</a:t>
            </a:r>
            <a:r>
              <a:rPr lang="zh-CN" altLang="en-US" sz="2000" dirty="0"/>
              <a:t>（最小公倍数）问题。</a:t>
            </a:r>
          </a:p>
          <a:p>
            <a:pPr marL="0" indent="0">
              <a:buNone/>
            </a:pPr>
            <a:r>
              <a:rPr lang="zh-CN" altLang="en-US" sz="2000" dirty="0"/>
              <a:t>起点是</a:t>
            </a:r>
            <a:r>
              <a:rPr lang="en-US" altLang="zh-CN" sz="2000" dirty="0"/>
              <a:t>(x, y)</a:t>
            </a:r>
            <a:r>
              <a:rPr lang="zh-CN" altLang="en-US" sz="2000" dirty="0"/>
              <a:t>，终点是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，已知终点，反推起点。</a:t>
            </a:r>
          </a:p>
          <a:p>
            <a:pPr marL="0" indent="0">
              <a:buNone/>
            </a:pP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x, y</a:t>
            </a:r>
            <a:r>
              <a:rPr lang="zh-CN" altLang="en-US" sz="2000" dirty="0"/>
              <a:t>的</a:t>
            </a:r>
            <a:r>
              <a:rPr lang="en-US" altLang="zh-CN" sz="2000" dirty="0"/>
              <a:t>LCM</a:t>
            </a:r>
            <a:r>
              <a:rPr lang="zh-CN" altLang="en-US" sz="2000" dirty="0"/>
              <a:t>，假设</a:t>
            </a: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zh-CN" altLang="en-US" sz="2000" dirty="0"/>
              <a:t>，</a:t>
            </a:r>
            <a:r>
              <a:rPr lang="en-US" altLang="zh-CN" sz="2000" dirty="0"/>
              <a:t>y = qt</a:t>
            </a:r>
            <a:r>
              <a:rPr lang="zh-CN" altLang="en-US" sz="2000" dirty="0"/>
              <a:t>，</a:t>
            </a:r>
            <a:r>
              <a:rPr lang="en-US" altLang="zh-CN" sz="2000" dirty="0"/>
              <a:t>z = </a:t>
            </a:r>
            <a:r>
              <a:rPr lang="en-US" altLang="zh-CN" sz="2000" dirty="0" err="1"/>
              <a:t>pqt</a:t>
            </a:r>
            <a:r>
              <a:rPr lang="zh-CN" altLang="en-US" sz="2000" dirty="0"/>
              <a:t>。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</a:t>
            </a:r>
            <a:r>
              <a:rPr lang="zh-CN" altLang="en-US" sz="2000" dirty="0"/>
              <a:t>互质。</a:t>
            </a:r>
          </a:p>
          <a:p>
            <a:pPr marL="0" indent="0">
              <a:buNone/>
            </a:pPr>
            <a:r>
              <a:rPr lang="zh-CN" altLang="en-US" sz="2000" dirty="0"/>
              <a:t>起点</a:t>
            </a:r>
            <a:r>
              <a:rPr lang="en-US" altLang="zh-CN" sz="2000" dirty="0"/>
              <a:t>(x, y)</a:t>
            </a:r>
            <a:r>
              <a:rPr lang="zh-CN" altLang="en-US" sz="2000" dirty="0"/>
              <a:t>，下一步可以走到</a:t>
            </a:r>
            <a:r>
              <a:rPr lang="en-US" altLang="zh-CN" sz="2000" dirty="0"/>
              <a:t>2</a:t>
            </a:r>
            <a:r>
              <a:rPr lang="zh-CN" altLang="en-US" sz="2000" dirty="0"/>
              <a:t>个位置</a:t>
            </a:r>
            <a:r>
              <a:rPr lang="en-US" altLang="zh-CN" sz="2000" dirty="0"/>
              <a:t>(x, y + z)</a:t>
            </a:r>
            <a:r>
              <a:rPr lang="zh-CN" altLang="en-US" sz="2000" dirty="0"/>
              <a:t>或</a:t>
            </a:r>
            <a:r>
              <a:rPr lang="en-US" altLang="zh-CN" sz="2000" dirty="0"/>
              <a:t>(x + z, y)</a:t>
            </a:r>
            <a:r>
              <a:rPr lang="zh-CN" altLang="en-US" sz="2000" dirty="0"/>
              <a:t> 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 err="1"/>
              <a:t>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(x, y + z)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qt + </a:t>
            </a:r>
            <a:r>
              <a:rPr lang="en-US" altLang="zh-CN" sz="2000" dirty="0" err="1"/>
              <a:t>pqt</a:t>
            </a:r>
            <a:r>
              <a:rPr lang="en-US" altLang="zh-CN" sz="2000" dirty="0"/>
              <a:t>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q(1+p)t)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由于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q(1+p)</a:t>
            </a:r>
            <a:r>
              <a:rPr lang="zh-CN" altLang="en-US" sz="2000" dirty="0"/>
              <a:t>互质，所以</a:t>
            </a:r>
            <a:r>
              <a:rPr lang="en-US" altLang="zh-CN" sz="2000" dirty="0"/>
              <a:t>t</a:t>
            </a:r>
            <a:r>
              <a:rPr lang="zh-CN" altLang="en-US" sz="2000" dirty="0"/>
              <a:t>是最大公约数，可得：</a:t>
            </a:r>
            <a:r>
              <a:rPr lang="en-US" altLang="zh-CN" sz="2000" dirty="0"/>
              <a:t>t = GCD(e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。推导得到起点：</a:t>
            </a:r>
          </a:p>
          <a:p>
            <a:pPr marL="0" indent="0">
              <a:buNone/>
            </a:pP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 = e</a:t>
            </a:r>
            <a:r>
              <a:rPr lang="en-US" altLang="zh-CN" sz="2000" baseline="-25000" dirty="0"/>
              <a:t>x</a:t>
            </a:r>
            <a:r>
              <a:rPr lang="zh-CN" altLang="en-US" sz="2000" dirty="0"/>
              <a:t> </a:t>
            </a:r>
          </a:p>
          <a:p>
            <a:pPr marL="0" indent="0">
              <a:buNone/>
            </a:pPr>
            <a:r>
              <a:rPr lang="en-US" altLang="zh-CN" sz="2000" dirty="0"/>
              <a:t>y = qt =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 err="1"/>
              <a:t>t</a:t>
            </a:r>
            <a:r>
              <a:rPr lang="en-US" altLang="zh-CN" sz="2000" dirty="0"/>
              <a:t>/(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x</a:t>
            </a:r>
            <a:r>
              <a:rPr lang="en-US" altLang="zh-CN" sz="2000" dirty="0" err="1"/>
              <a:t>+t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这是一个可能的起点。</a:t>
            </a:r>
          </a:p>
          <a:p>
            <a:pPr marL="0" indent="0">
              <a:buNone/>
            </a:pPr>
            <a:r>
              <a:rPr lang="zh-CN" altLang="en-US" sz="2000" dirty="0"/>
              <a:t>把起点当成新的终点，继续这个过程，直到结束。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ii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 + z, y)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实际情况和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类似。注意到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中</a:t>
            </a:r>
            <a:r>
              <a:rPr lang="en-US" altLang="zh-CN" sz="2000" dirty="0"/>
              <a:t>y + z &gt; x</a:t>
            </a:r>
            <a:r>
              <a:rPr lang="zh-CN" altLang="en-US" sz="2000" dirty="0"/>
              <a:t>，即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&lt;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，</a:t>
            </a:r>
            <a:r>
              <a:rPr lang="en-US" altLang="zh-CN" sz="2000" dirty="0"/>
              <a:t>(ii)</a:t>
            </a:r>
            <a:r>
              <a:rPr lang="zh-CN" altLang="en-US" sz="2000" dirty="0"/>
              <a:t>中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&gt;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。编程时，先按大小交换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的顺序，就可以合并成一种情况处理。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A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在一个无限光滑的桌面上，有一个固定的大圆柱体，还有一个体积忽略不计的小球。</a:t>
            </a:r>
          </a:p>
          <a:p>
            <a:r>
              <a:rPr lang="zh-CN" altLang="en-US" sz="2800" dirty="0"/>
              <a:t>开始，球静止于</a:t>
            </a:r>
            <a:r>
              <a:rPr lang="en-US" altLang="zh-CN" sz="2800" dirty="0"/>
              <a:t>A</a:t>
            </a:r>
            <a:r>
              <a:rPr lang="zh-CN" altLang="en-US" sz="2800" dirty="0"/>
              <a:t>点，给它一个初始速度和方向。如果球撞到圆柱体，它会弹回，没有能量损失。</a:t>
            </a:r>
          </a:p>
          <a:p>
            <a:r>
              <a:rPr lang="zh-CN" altLang="en-US" sz="2800" dirty="0"/>
              <a:t>经过一段时间，小球是否会经过</a:t>
            </a:r>
            <a:r>
              <a:rPr lang="en-US" altLang="zh-CN" sz="2800" dirty="0"/>
              <a:t>B</a:t>
            </a:r>
            <a:r>
              <a:rPr lang="zh-CN" altLang="en-US" sz="2800" dirty="0"/>
              <a:t>点？</a:t>
            </a:r>
          </a:p>
          <a:p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难度等级：中等题，几何。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38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220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能力考核：逻辑思维、较强的编码能力。</a:t>
            </a:r>
          </a:p>
          <a:p>
            <a:r>
              <a:rPr lang="zh-CN" altLang="en-US" sz="2400" dirty="0"/>
              <a:t>本题代码较长，逻辑较复杂，但是很容易理解，也不涉及复杂的算法。</a:t>
            </a:r>
            <a:endParaRPr lang="en-US" altLang="zh-CN" sz="2400" dirty="0"/>
          </a:p>
          <a:p>
            <a:r>
              <a:rPr lang="zh-CN" altLang="en-US" sz="2400" dirty="0"/>
              <a:t>这种题是典型的考查编码能力的题目，编码时需要认真处理几何模板、逻辑关系等。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6851104" cy="4525963"/>
          </a:xfrm>
        </p:spPr>
        <p:txBody>
          <a:bodyPr/>
          <a:lstStyle/>
          <a:p>
            <a:r>
              <a:rPr lang="zh-CN" altLang="en-US" sz="2800" dirty="0"/>
              <a:t>题目的逻辑很简单，但是综合性较强，它涉及到的几何计算有：</a:t>
            </a:r>
            <a:endParaRPr lang="en-US" altLang="zh-CN" sz="2800" dirty="0"/>
          </a:p>
          <a:p>
            <a:pPr lvl="1"/>
            <a:r>
              <a:rPr lang="zh-CN" altLang="en-US" sz="2400" dirty="0"/>
              <a:t>直线的表示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圆的表示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点在直线上的投影</a:t>
            </a:r>
            <a:endParaRPr lang="en-US" altLang="zh-CN" sz="2400" dirty="0"/>
          </a:p>
          <a:p>
            <a:pPr lvl="1"/>
            <a:r>
              <a:rPr lang="zh-CN" altLang="en-US" sz="2400" dirty="0"/>
              <a:t>点到直线的距离</a:t>
            </a:r>
            <a:endParaRPr lang="en-US" altLang="zh-CN" sz="2400" dirty="0"/>
          </a:p>
          <a:p>
            <a:pPr lvl="1"/>
            <a:r>
              <a:rPr lang="zh-CN" altLang="en-US" sz="2400" dirty="0"/>
              <a:t>点对于直线的镜像点</a:t>
            </a:r>
            <a:endParaRPr lang="en-US" altLang="zh-CN" sz="2400" dirty="0"/>
          </a:p>
          <a:p>
            <a:pPr lvl="1"/>
            <a:r>
              <a:rPr lang="zh-CN" altLang="en-US" sz="2400" dirty="0"/>
              <a:t>线段和圆的关系</a:t>
            </a:r>
            <a:endParaRPr lang="en-US" altLang="zh-CN" sz="2400" dirty="0"/>
          </a:p>
          <a:p>
            <a:pPr lvl="1"/>
            <a:r>
              <a:rPr lang="zh-CN" altLang="en-US" sz="2400" dirty="0"/>
              <a:t>直线和圆的交点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9154" name="Picture 2" descr="C:\Users\luo\AppData\Local\Temp\ksohtml22920\wp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0" y="2492895"/>
            <a:ext cx="2544020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ss1.bdstatic.com/70cFuXSh_Q1YnxGkpoWK1HF6hhy/it/u=3161547661,219414868&amp;fm=15&amp;gp=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349220"/>
            <a:ext cx="1514839" cy="15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B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170" y="1166018"/>
            <a:ext cx="8229600" cy="4999286"/>
          </a:xfrm>
        </p:spPr>
        <p:txBody>
          <a:bodyPr/>
          <a:lstStyle/>
          <a:p>
            <a:r>
              <a:rPr lang="zh-CN" altLang="en-US" sz="2400" dirty="0"/>
              <a:t>青蛙国王住在一个无限长的树的根部。每个结点连接下一层的</a:t>
            </a:r>
            <a:r>
              <a:rPr lang="en-US" altLang="zh-CN" sz="2400" dirty="0"/>
              <a:t>2</a:t>
            </a:r>
            <a:r>
              <a:rPr lang="zh-CN" altLang="en-US" sz="2400" dirty="0"/>
              <a:t>个结点，构成一个完整的二叉树。</a:t>
            </a:r>
          </a:p>
          <a:p>
            <a:r>
              <a:rPr lang="zh-CN" altLang="en-US" sz="2400" dirty="0"/>
              <a:t>国王的数学很牛，它为每个结点配置了一个数字。树的根是国王住的地方，是</a:t>
            </a:r>
            <a:r>
              <a:rPr lang="en-US" altLang="zh-CN" sz="2400" dirty="0"/>
              <a:t>1</a:t>
            </a:r>
            <a:r>
              <a:rPr lang="zh-CN" altLang="en-US" sz="2400" dirty="0"/>
              <a:t>，记为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。对每个结点</a:t>
            </a:r>
            <a:r>
              <a:rPr lang="en-US" altLang="zh-CN" sz="2400" dirty="0"/>
              <a:t>u</a:t>
            </a:r>
            <a:r>
              <a:rPr lang="zh-CN" altLang="en-US" sz="2400" dirty="0"/>
              <a:t>，标签是</a:t>
            </a:r>
            <a:r>
              <a:rPr lang="en-US" altLang="zh-CN" sz="2400" i="1" dirty="0" err="1"/>
              <a:t>fu</a:t>
            </a:r>
            <a:r>
              <a:rPr lang="zh-CN" altLang="en-US" sz="2400" dirty="0"/>
              <a:t>，左子结点是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</a:t>
            </a:r>
            <a:r>
              <a:rPr lang="zh-CN" altLang="en-US" sz="2400" dirty="0"/>
              <a:t>，右子结点是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2+ 1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国王病了。根据黑魔法，如果国王能收集</a:t>
            </a:r>
            <a:r>
              <a:rPr lang="en-US" altLang="zh-CN" sz="2400" dirty="0"/>
              <a:t>N</a:t>
            </a:r>
            <a:r>
              <a:rPr lang="zh-CN" altLang="en-US" sz="2400" dirty="0"/>
              <a:t>个幽灵宝石，可以让它再活</a:t>
            </a:r>
            <a:r>
              <a:rPr lang="en-US" altLang="zh-CN" sz="2400" dirty="0"/>
              <a:t>N</a:t>
            </a:r>
            <a:r>
              <a:rPr lang="zh-CN" altLang="en-US" sz="2400" dirty="0"/>
              <a:t>年。开始，国王位于根部，幽灵宝石数量是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，然后它往下走，每次往左子结点或右子结点走。在结点</a:t>
            </a:r>
            <a:r>
              <a:rPr lang="en-US" altLang="zh-CN" sz="2400" dirty="0"/>
              <a:t>x</a:t>
            </a:r>
            <a:r>
              <a:rPr lang="zh-CN" altLang="en-US" sz="2400" dirty="0"/>
              <a:t>，这个结点的数字是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（记住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）</a:t>
            </a:r>
            <a:r>
              <a:rPr lang="en-US" altLang="zh-CN" sz="2400" dirty="0"/>
              <a:t>, </a:t>
            </a:r>
            <a:r>
              <a:rPr lang="zh-CN" altLang="en-US" sz="2400" dirty="0"/>
              <a:t>它可以选择把幽灵宝石增加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或者减少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。它从根部开始走，访问</a:t>
            </a:r>
            <a:r>
              <a:rPr lang="en-US" altLang="zh-CN" sz="2400" dirty="0"/>
              <a:t>K</a:t>
            </a:r>
            <a:r>
              <a:rPr lang="zh-CN" altLang="en-US" sz="2400" dirty="0"/>
              <a:t>个</a:t>
            </a:r>
            <a:r>
              <a:rPr lang="en-US" altLang="zh-CN" sz="2400" dirty="0"/>
              <a:t>node</a:t>
            </a:r>
            <a:r>
              <a:rPr lang="zh-CN" altLang="en-US" sz="2400" dirty="0"/>
              <a:t>（包括根结点），在每个结点加或者减去上述的数字。如果数字最后是</a:t>
            </a:r>
            <a:r>
              <a:rPr lang="en-US" altLang="zh-CN" sz="2400" dirty="0"/>
              <a:t>N</a:t>
            </a:r>
            <a:r>
              <a:rPr lang="zh-CN" altLang="en-US" sz="2400" dirty="0"/>
              <a:t>，它就成功了。</a:t>
            </a:r>
            <a:endParaRPr lang="en-US" altLang="zh-CN" sz="2400" dirty="0"/>
          </a:p>
          <a:p>
            <a:r>
              <a:rPr lang="zh-CN" altLang="en-US" sz="2400" dirty="0"/>
              <a:t>幽灵宝石的数字</a:t>
            </a:r>
            <a:r>
              <a:rPr lang="en-US" altLang="zh-CN" sz="2400" dirty="0"/>
              <a:t>N</a:t>
            </a:r>
            <a:r>
              <a:rPr lang="zh-CN" altLang="en-US" sz="2400" dirty="0"/>
              <a:t>可能是负数。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336704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400" dirty="0"/>
              <a:t>每个测试用例包括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N</a:t>
            </a:r>
            <a:r>
              <a:rPr lang="zh-CN" altLang="en-US" sz="2400" dirty="0"/>
              <a:t>和</a:t>
            </a:r>
            <a:r>
              <a:rPr lang="en-US" altLang="zh-CN" sz="2400" dirty="0"/>
              <a:t>K</a:t>
            </a:r>
            <a:r>
              <a:rPr lang="zh-CN" altLang="en-US" sz="2400" dirty="0"/>
              <a:t>：国王要收集的幽灵宝石数量、访问的结点数量。</a:t>
            </a:r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对每个测试用例，先输出 </a:t>
            </a:r>
            <a:r>
              <a:rPr lang="en-US" altLang="zh-CN" sz="2400" dirty="0"/>
              <a:t>"Case #x: 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开始计数。</a:t>
            </a:r>
          </a:p>
          <a:p>
            <a:pPr marL="0" indent="0">
              <a:buNone/>
            </a:pPr>
            <a:r>
              <a:rPr lang="zh-CN" altLang="en-US" sz="2400" dirty="0"/>
              <a:t>下面有</a:t>
            </a:r>
            <a:r>
              <a:rPr lang="en-US" altLang="zh-CN" sz="2400" dirty="0"/>
              <a:t>K</a:t>
            </a:r>
            <a:r>
              <a:rPr lang="zh-CN" altLang="en-US" sz="2400" dirty="0"/>
              <a:t>行，每一行</a:t>
            </a:r>
            <a:r>
              <a:rPr lang="en-US" altLang="zh-CN" sz="2400" dirty="0"/>
              <a:t>'a b'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是青蛙访问的结点标签；</a:t>
            </a:r>
            <a:r>
              <a:rPr lang="en-US" altLang="zh-CN" sz="2400" dirty="0"/>
              <a:t>b</a:t>
            </a:r>
            <a:r>
              <a:rPr lang="zh-CN" altLang="en-US" sz="2400" dirty="0"/>
              <a:t>是 </a:t>
            </a:r>
            <a:r>
              <a:rPr lang="en-US" altLang="zh-CN" sz="2400" dirty="0"/>
              <a:t>'+' </a:t>
            </a:r>
            <a:r>
              <a:rPr lang="zh-CN" altLang="en-US" sz="2400" dirty="0"/>
              <a:t>或 </a:t>
            </a:r>
            <a:r>
              <a:rPr lang="en-US" altLang="zh-CN" sz="2400" dirty="0"/>
              <a:t>'-'</a:t>
            </a:r>
            <a:r>
              <a:rPr lang="zh-CN" altLang="en-US" sz="2400" dirty="0"/>
              <a:t>，表示加或减</a:t>
            </a:r>
            <a:r>
              <a:rPr lang="en-US" altLang="zh-CN" sz="2400" dirty="0"/>
              <a:t>a</a:t>
            </a:r>
            <a:r>
              <a:rPr lang="zh-CN" altLang="en-US" sz="2400" dirty="0"/>
              <a:t>。 </a:t>
            </a:r>
          </a:p>
          <a:p>
            <a:pPr marL="0" indent="0">
              <a:buNone/>
            </a:pPr>
            <a:r>
              <a:rPr lang="zh-CN" altLang="en-US" sz="2400" dirty="0"/>
              <a:t>保证至少有一个结果成立，如果有很多答案成立，可以输出任何一个。</a:t>
            </a:r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1≤T≤100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1≤N≤10</a:t>
            </a:r>
            <a:r>
              <a:rPr lang="en-US" altLang="zh-CN" sz="2400" baseline="30000" dirty="0"/>
              <a:t>9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N≤2</a:t>
            </a:r>
            <a:r>
              <a:rPr lang="en-US" altLang="zh-CN" sz="2400" baseline="30000" dirty="0"/>
              <a:t>K</a:t>
            </a:r>
            <a:r>
              <a:rPr lang="zh-CN" altLang="en-US" sz="2400" dirty="0"/>
              <a:t>≤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60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难度等级：中等题，模拟题，构造。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44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213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能力考核：计算思维、逻辑思维。</a:t>
            </a:r>
          </a:p>
          <a:p>
            <a:r>
              <a:rPr lang="zh-CN" altLang="en-US" sz="2400" dirty="0"/>
              <a:t>本题不需要复杂的算法，编码也不长，但是需要灵活处理，找到间接的解决方案。</a:t>
            </a:r>
            <a:endParaRPr lang="en-US" altLang="zh-CN" sz="2400" dirty="0"/>
          </a:p>
          <a:p>
            <a:r>
              <a:rPr lang="zh-CN" altLang="en-US" sz="2400" dirty="0"/>
              <a:t>这是典型的考查思维能力的题目，具体是考查对二进制的领悟能力。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计算复杂度。本题如果用暴力的方法，简单地罗列所有可能的走法是不行的。从第</a:t>
            </a:r>
            <a:r>
              <a:rPr lang="en-US" altLang="zh-CN" sz="2800" dirty="0"/>
              <a:t>1</a:t>
            </a:r>
            <a:r>
              <a:rPr lang="zh-CN" altLang="en-US" sz="2800" dirty="0"/>
              <a:t>层根结点走到第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层，一共有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k-1</a:t>
            </a:r>
            <a:r>
              <a:rPr lang="zh-CN" altLang="en-US" sz="2800" dirty="0"/>
              <a:t>个路径，由于每个结点上可取正负，那么每个路径上又有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种组合，合起来大概是</a:t>
            </a:r>
            <a:r>
              <a:rPr lang="en-US" altLang="zh-CN" sz="2800" dirty="0"/>
              <a:t>4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，而</a:t>
            </a:r>
            <a:r>
              <a:rPr lang="en-US" altLang="zh-CN" sz="2800" dirty="0"/>
              <a:t>K </a:t>
            </a:r>
            <a:r>
              <a:rPr lang="zh-CN" altLang="en-US" sz="2800" dirty="0"/>
              <a:t>≤ </a:t>
            </a:r>
            <a:r>
              <a:rPr lang="en-US" altLang="zh-CN" sz="2800" dirty="0"/>
              <a:t>60</a:t>
            </a:r>
            <a:r>
              <a:rPr lang="zh-CN" altLang="en-US" sz="2800" dirty="0"/>
              <a:t>，肯定会</a:t>
            </a:r>
            <a:r>
              <a:rPr lang="en-US" altLang="zh-CN" sz="2800" dirty="0"/>
              <a:t>TLE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本题的正确思路是：只要一直沿着最左边（加上第</a:t>
            </a:r>
            <a:r>
              <a:rPr lang="en-US" altLang="zh-CN" sz="2800" dirty="0"/>
              <a:t>k</a:t>
            </a:r>
            <a:r>
              <a:rPr lang="zh-CN" altLang="en-US" sz="2800" dirty="0"/>
              <a:t>层最左边的右子结点）走到第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层，就能找到一个答案。知道了这一点，后面就简单了。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现场赛考查能力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zh-CN" altLang="en-US" dirty="0"/>
              <a:t>考查五种能力：编码、计算思维、逻辑推理、算法知识、团队合作。</a:t>
            </a:r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9552" y="3140968"/>
          <a:ext cx="8229600" cy="230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1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67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514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606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978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56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编码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计算思维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逻辑推理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算法知识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团队合作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总分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9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16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4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6256" y="5155709"/>
            <a:ext cx="1524000" cy="15859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D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5575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579296" cy="5001419"/>
          </a:xfrm>
        </p:spPr>
        <p:txBody>
          <a:bodyPr/>
          <a:lstStyle/>
          <a:p>
            <a:r>
              <a:rPr lang="zh-CN" altLang="en-US" sz="2400" dirty="0"/>
              <a:t>水箱里面住着很多青蛙，它们都不知道水箱里有多少水。</a:t>
            </a:r>
          </a:p>
          <a:p>
            <a:r>
              <a:rPr lang="zh-CN" altLang="en-US" sz="2400" dirty="0"/>
              <a:t>水箱的高度无限，底部狭窄。水箱底部长</a:t>
            </a:r>
            <a:r>
              <a:rPr lang="en-US" altLang="zh-CN" sz="2400" dirty="0"/>
              <a:t>N</a:t>
            </a:r>
            <a:r>
              <a:rPr lang="zh-CN" altLang="en-US" sz="2400" dirty="0"/>
              <a:t>，宽只有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N-1</a:t>
            </a:r>
            <a:r>
              <a:rPr lang="zh-CN" altLang="en-US" sz="2400" dirty="0"/>
              <a:t>个板子把水箱隔成</a:t>
            </a:r>
            <a:r>
              <a:rPr lang="en-US" altLang="zh-CN" sz="2400" dirty="0"/>
              <a:t>N</a:t>
            </a:r>
            <a:r>
              <a:rPr lang="zh-CN" altLang="en-US" sz="2400" dirty="0"/>
              <a:t>部分，每部分底部大小是</a:t>
            </a:r>
            <a:r>
              <a:rPr lang="en-US" altLang="zh-CN" sz="2400" dirty="0"/>
              <a:t>1×1</a:t>
            </a:r>
            <a:r>
              <a:rPr lang="zh-CN" altLang="en-US" sz="2400" dirty="0"/>
              <a:t>，板子的高度不同。水不能穿过板子，但是如果水平面比板子高，根据基本的物理规律，水会从板子上面漫过去。</a:t>
            </a:r>
          </a:p>
          <a:p>
            <a:r>
              <a:rPr lang="zh-CN" altLang="en-US" sz="2400" dirty="0"/>
              <a:t>青蛙国王想知道水箱的细节，它派人选择了</a:t>
            </a:r>
            <a:r>
              <a:rPr lang="en-US" altLang="zh-CN" sz="2400" dirty="0"/>
              <a:t>M</a:t>
            </a:r>
            <a:r>
              <a:rPr lang="zh-CN" altLang="en-US" sz="2400" dirty="0"/>
              <a:t>个点，看这些点上有没有水。</a:t>
            </a:r>
          </a:p>
          <a:p>
            <a:r>
              <a:rPr lang="zh-CN" altLang="en-US" sz="2400" dirty="0"/>
              <a:t>例如，每次它选择</a:t>
            </a:r>
            <a:r>
              <a:rPr lang="en-US" altLang="zh-CN" sz="2400" dirty="0"/>
              <a:t>(x, y)</a:t>
            </a:r>
            <a:r>
              <a:rPr lang="zh-CN" altLang="en-US" sz="2400" dirty="0"/>
              <a:t>，表示在水箱的第</a:t>
            </a:r>
            <a:r>
              <a:rPr lang="en-US" altLang="zh-CN" sz="2400" dirty="0"/>
              <a:t>x</a:t>
            </a:r>
            <a:r>
              <a:rPr lang="zh-CN" altLang="en-US" sz="2400" dirty="0"/>
              <a:t>部分（</a:t>
            </a:r>
            <a:r>
              <a:rPr lang="en-US" altLang="zh-CN" sz="2400" dirty="0"/>
              <a:t>1≤x≤N</a:t>
            </a:r>
            <a:r>
              <a:rPr lang="zh-CN" altLang="en-US" sz="2400" dirty="0"/>
              <a:t>，从左到右计数），在高度</a:t>
            </a:r>
            <a:r>
              <a:rPr lang="en-US" altLang="zh-CN" sz="2400" dirty="0"/>
              <a:t>(y+0.5)</a:t>
            </a:r>
            <a:r>
              <a:rPr lang="zh-CN" altLang="en-US" sz="2400" dirty="0"/>
              <a:t>的地方检查是否有水。</a:t>
            </a:r>
          </a:p>
          <a:p>
            <a:r>
              <a:rPr lang="zh-CN" altLang="en-US" sz="2400" dirty="0"/>
              <a:t>国王得到了</a:t>
            </a:r>
            <a:r>
              <a:rPr lang="en-US" altLang="zh-CN" sz="2400" dirty="0"/>
              <a:t>M</a:t>
            </a:r>
            <a:r>
              <a:rPr lang="zh-CN" altLang="en-US" sz="2400" dirty="0"/>
              <a:t>个结果，但是它发现有些可能是错的。国王想知道，正确结果的最大可能个数有多少。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55776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第一行是一个整数</a:t>
            </a:r>
            <a:r>
              <a:rPr lang="en-US" altLang="zh-CN" sz="2000" dirty="0"/>
              <a:t>T</a:t>
            </a:r>
            <a:r>
              <a:rPr lang="zh-CN" altLang="en-US" sz="20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1</a:t>
            </a:r>
            <a:r>
              <a:rPr lang="zh-CN" altLang="en-US" sz="2000" dirty="0"/>
              <a:t>行是</a:t>
            </a:r>
            <a:r>
              <a:rPr lang="en-US" altLang="zh-CN" sz="2000" dirty="0"/>
              <a:t>2</a:t>
            </a:r>
            <a:r>
              <a:rPr lang="zh-CN" altLang="en-US" sz="2000" dirty="0"/>
              <a:t>个数</a:t>
            </a:r>
            <a:r>
              <a:rPr lang="en-US" altLang="zh-CN" sz="2000" dirty="0"/>
              <a:t>N</a:t>
            </a:r>
            <a:r>
              <a:rPr lang="zh-CN" altLang="en-US" sz="2000" dirty="0"/>
              <a:t>和</a:t>
            </a:r>
            <a:r>
              <a:rPr lang="en-US" altLang="zh-CN" sz="2000" dirty="0"/>
              <a:t>M</a:t>
            </a:r>
            <a:r>
              <a:rPr lang="zh-CN" altLang="en-US" sz="2000" dirty="0"/>
              <a:t>：水箱隔成</a:t>
            </a:r>
            <a:r>
              <a:rPr lang="en-US" altLang="zh-CN" sz="2000" dirty="0"/>
              <a:t>N</a:t>
            </a:r>
            <a:r>
              <a:rPr lang="zh-CN" altLang="en-US" sz="2000" dirty="0"/>
              <a:t>部分、测量</a:t>
            </a:r>
            <a:r>
              <a:rPr lang="en-US" altLang="zh-CN" sz="2000" dirty="0"/>
              <a:t>M</a:t>
            </a:r>
            <a:r>
              <a:rPr lang="zh-CN" altLang="en-US" sz="2000" dirty="0"/>
              <a:t>次。</a:t>
            </a:r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2</a:t>
            </a:r>
            <a:r>
              <a:rPr lang="zh-CN" altLang="en-US" sz="2000" dirty="0"/>
              <a:t>行包括</a:t>
            </a:r>
            <a:r>
              <a:rPr lang="en-US" altLang="zh-CN" sz="2000" dirty="0"/>
              <a:t>N-1</a:t>
            </a:r>
            <a:r>
              <a:rPr lang="zh-CN" altLang="en-US" sz="2000" dirty="0"/>
              <a:t>个整数，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 ⋯, h</a:t>
            </a:r>
            <a:r>
              <a:rPr lang="en-US" altLang="zh-CN" sz="2000" baseline="-25000" dirty="0"/>
              <a:t>N−1</a:t>
            </a:r>
            <a:r>
              <a:rPr lang="zh-CN" altLang="en-US" sz="2000" dirty="0"/>
              <a:t>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表示第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个板子的高度。</a:t>
            </a:r>
          </a:p>
          <a:p>
            <a:pPr marL="0" indent="0">
              <a:buNone/>
            </a:pPr>
            <a:r>
              <a:rPr lang="zh-CN" altLang="en-US" sz="2000" dirty="0"/>
              <a:t>下面有</a:t>
            </a:r>
            <a:r>
              <a:rPr lang="en-US" altLang="zh-CN" sz="2000" dirty="0"/>
              <a:t>M</a:t>
            </a:r>
            <a:r>
              <a:rPr lang="zh-CN" altLang="en-US" sz="2000" dirty="0"/>
              <a:t>行，第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行格式是</a:t>
            </a:r>
            <a:r>
              <a:rPr lang="en-US" altLang="zh-CN" sz="2000" dirty="0"/>
              <a:t>'x y z'</a:t>
            </a:r>
            <a:r>
              <a:rPr lang="zh-CN" altLang="en-US" sz="2000" dirty="0"/>
              <a:t>，表示测量结果。如果第</a:t>
            </a:r>
            <a:r>
              <a:rPr lang="en-US" altLang="zh-CN" sz="2000" dirty="0"/>
              <a:t>x</a:t>
            </a:r>
            <a:r>
              <a:rPr lang="zh-CN" altLang="en-US" sz="2000" dirty="0"/>
              <a:t>个水箱高度</a:t>
            </a:r>
            <a:r>
              <a:rPr lang="en-US" altLang="zh-CN" sz="2000" dirty="0"/>
              <a:t>(y+0.5)</a:t>
            </a:r>
            <a:r>
              <a:rPr lang="zh-CN" altLang="en-US" sz="2000" dirty="0"/>
              <a:t>处没有水，那么</a:t>
            </a:r>
            <a:r>
              <a:rPr lang="en-US" altLang="zh-CN" sz="2000" dirty="0"/>
              <a:t>z=0</a:t>
            </a:r>
            <a:r>
              <a:rPr lang="zh-CN" altLang="en-US" sz="2000" dirty="0"/>
              <a:t>，否则</a:t>
            </a:r>
            <a:r>
              <a:rPr lang="en-US" altLang="zh-CN" sz="2000" dirty="0"/>
              <a:t>z=1</a:t>
            </a:r>
            <a:r>
              <a:rPr lang="zh-CN" altLang="en-US" sz="2000" dirty="0"/>
              <a:t>。</a:t>
            </a:r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对每个测试用例，你需要输出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是正确结果的最大可能数字。</a:t>
            </a:r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1≤T≤100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90% data, 1≤N≤1000 and 1≤M≤2000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100% data, 1≤N≤10</a:t>
            </a:r>
            <a:r>
              <a:rPr lang="en-US" altLang="zh-CN" sz="2000" baseline="30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and 1≤M≤2×10</a:t>
            </a:r>
            <a:r>
              <a:rPr lang="en-US" altLang="zh-CN" sz="2000" baseline="30000" dirty="0"/>
              <a:t>5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 ≤ h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≤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</a:t>
            </a:r>
            <a:r>
              <a:rPr lang="en-US" altLang="zh-CN" sz="2000" dirty="0"/>
              <a:t>for all 1 ≤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≤ N−1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对每个结果，</a:t>
            </a:r>
            <a:r>
              <a:rPr lang="en-US" altLang="zh-CN" sz="2000" dirty="0"/>
              <a:t>1 ≤ x≤ N,  1 ≤ y ≤10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，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959" y="1417638"/>
            <a:ext cx="8229600" cy="4525963"/>
          </a:xfrm>
        </p:spPr>
        <p:txBody>
          <a:bodyPr/>
          <a:lstStyle/>
          <a:p>
            <a:r>
              <a:rPr lang="zh-CN" altLang="en-US" sz="2400" dirty="0"/>
              <a:t>难度等级：难题，综合。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119</a:t>
            </a:r>
            <a:r>
              <a:rPr lang="zh-CN" altLang="en-US" sz="2400" dirty="0"/>
              <a:t>分钟。金牌队伍在</a:t>
            </a:r>
            <a:r>
              <a:rPr lang="en-US" altLang="zh-CN" sz="2400" dirty="0"/>
              <a:t>240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，银牌有少数队伍做出。</a:t>
            </a:r>
          </a:p>
          <a:p>
            <a:r>
              <a:rPr lang="zh-CN" altLang="en-US" sz="2400" dirty="0"/>
              <a:t>能力考核：高级数据结构（左偏树）、</a:t>
            </a:r>
            <a:r>
              <a:rPr lang="en-US" altLang="zh-CN" sz="2400" dirty="0"/>
              <a:t>STL</a:t>
            </a:r>
            <a:r>
              <a:rPr lang="zh-CN" altLang="en-US" sz="2400" dirty="0"/>
              <a:t>库、逻辑思维、编码能力。</a:t>
            </a:r>
          </a:p>
          <a:p>
            <a:r>
              <a:rPr lang="zh-CN" altLang="en-US" sz="2400" dirty="0"/>
              <a:t>本题有复杂的逻辑，大规模的数据，需要结合数据结构、算法、</a:t>
            </a:r>
            <a:r>
              <a:rPr lang="en-US" altLang="zh-CN" sz="2400" dirty="0"/>
              <a:t>STL</a:t>
            </a:r>
            <a:r>
              <a:rPr lang="zh-CN" altLang="en-US" sz="2400" dirty="0"/>
              <a:t>库，是典型的难题，综合考查逻辑、算法、编码等多方面的能力。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30243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）计算复杂度。读题时首先应注意到本题较大的数据规模，即板子的数量</a:t>
            </a:r>
            <a:r>
              <a:rPr lang="en-US" altLang="zh-CN" sz="2400" dirty="0"/>
              <a:t>1≤N≤10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，以及测量的个数</a:t>
            </a:r>
            <a:r>
              <a:rPr lang="en-US" altLang="zh-CN" sz="2400" dirty="0"/>
              <a:t>1 ≤ M ≤ 2×10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 ，因此计算复杂度比</a:t>
            </a:r>
            <a:r>
              <a:rPr lang="en-US" altLang="zh-CN" sz="2400" dirty="0"/>
              <a:t>O(NM)</a:t>
            </a:r>
            <a:r>
              <a:rPr lang="zh-CN" altLang="en-US" sz="2400" dirty="0"/>
              <a:t>小。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）理解题目。</a:t>
            </a:r>
          </a:p>
          <a:p>
            <a:pPr marL="0" indent="0">
              <a:buNone/>
            </a:pPr>
            <a:r>
              <a:rPr lang="zh-CN" altLang="en-US" sz="2400" dirty="0"/>
              <a:t>下图是第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个测试样例。图中</a:t>
            </a:r>
            <a:r>
              <a:rPr lang="en-US" altLang="zh-CN" sz="2400" dirty="0"/>
              <a:t>'×'</a:t>
            </a:r>
            <a:r>
              <a:rPr lang="zh-CN" altLang="en-US" sz="2400" dirty="0"/>
              <a:t>表示无水，即</a:t>
            </a:r>
            <a:r>
              <a:rPr lang="en-US" altLang="zh-CN" sz="2400" dirty="0"/>
              <a:t>z=0</a:t>
            </a:r>
            <a:r>
              <a:rPr lang="zh-CN" altLang="en-US" sz="2400" dirty="0"/>
              <a:t>；</a:t>
            </a:r>
            <a:r>
              <a:rPr lang="en-US" altLang="zh-CN" sz="2400" dirty="0"/>
              <a:t>'O'</a:t>
            </a:r>
            <a:r>
              <a:rPr lang="zh-CN" altLang="en-US" sz="2400" dirty="0"/>
              <a:t>表示有水，即</a:t>
            </a:r>
            <a:r>
              <a:rPr lang="en-US" altLang="zh-CN" sz="2400" dirty="0"/>
              <a:t>z=1</a:t>
            </a:r>
            <a:r>
              <a:rPr lang="zh-CN" altLang="en-US" sz="2400" dirty="0"/>
              <a:t>。这个例子中，最大的正确数字是</a:t>
            </a:r>
            <a:r>
              <a:rPr lang="en-US" altLang="zh-CN" sz="2400" dirty="0"/>
              <a:t>3</a:t>
            </a:r>
            <a:r>
              <a:rPr lang="zh-CN" altLang="en-US" sz="2400" dirty="0"/>
              <a:t>，即第</a:t>
            </a:r>
            <a:r>
              <a:rPr lang="en-US" altLang="zh-CN" sz="2400" dirty="0"/>
              <a:t>1</a:t>
            </a:r>
            <a:r>
              <a:rPr lang="zh-CN" altLang="en-US" sz="2400" dirty="0"/>
              <a:t>个水箱的测量结果是错的，后面</a:t>
            </a:r>
            <a:r>
              <a:rPr lang="en-US" altLang="zh-CN" sz="2400" dirty="0"/>
              <a:t>3</a:t>
            </a:r>
            <a:r>
              <a:rPr lang="zh-CN" altLang="en-US" sz="2400" dirty="0"/>
              <a:t>个结果都是对的。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516216" y="6391882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1202" name="Picture 2" descr="C:\Users\luo\AppData\Local\Temp\ksohtml22920\wps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27428"/>
            <a:ext cx="2268347" cy="196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解决思路，是从低到高，逐渐给水箱加水，然后计算正确的测量个数。步骤如下：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 err="1"/>
              <a:t>i</a:t>
            </a:r>
            <a:r>
              <a:rPr lang="zh-CN" altLang="en-US" sz="2400" dirty="0"/>
              <a:t>）从假设水箱没有水开始，此时</a:t>
            </a:r>
            <a:r>
              <a:rPr lang="en-US" altLang="zh-CN" sz="2400" dirty="0"/>
              <a:t>'×'</a:t>
            </a:r>
            <a:r>
              <a:rPr lang="zh-CN" altLang="en-US" sz="2400" dirty="0"/>
              <a:t>的个数就是答案，记为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</a:t>
            </a:r>
            <a:r>
              <a:rPr lang="zh-CN" altLang="en-US" sz="2400" dirty="0"/>
              <a:t>）逐一检查每个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的有水记录，即给这个水箱加水，直到这个记录的的高度。可以想到，按从低到高的顺序检查所有的</a:t>
            </a:r>
            <a:r>
              <a:rPr lang="en-US" altLang="zh-CN" sz="2400" dirty="0"/>
              <a:t>'O'</a:t>
            </a:r>
            <a:r>
              <a:rPr lang="zh-CN" altLang="en-US" sz="2400" dirty="0"/>
              <a:t>，逻辑上是正确的，而且比较简单。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iii</a:t>
            </a:r>
            <a:r>
              <a:rPr lang="zh-CN" altLang="en-US" sz="2400" dirty="0"/>
              <a:t>）上一步中对每个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的检查，加水到</a:t>
            </a:r>
            <a:r>
              <a:rPr lang="en-US" altLang="zh-CN" sz="2400" dirty="0"/>
              <a:t>'O'</a:t>
            </a:r>
            <a:r>
              <a:rPr lang="zh-CN" altLang="en-US" sz="2400" dirty="0"/>
              <a:t>的高度后，它可能向左、向右溢出。检查被它溢出的水箱，在当前水位高度下有多少</a:t>
            </a:r>
            <a:r>
              <a:rPr lang="en-US" altLang="zh-CN" sz="2400" dirty="0"/>
              <a:t>'×'</a:t>
            </a:r>
            <a:r>
              <a:rPr lang="zh-CN" altLang="en-US" sz="2400" dirty="0"/>
              <a:t>，有多少</a:t>
            </a:r>
            <a:r>
              <a:rPr lang="en-US" altLang="zh-CN" sz="2400" dirty="0"/>
              <a:t>'O'</a:t>
            </a:r>
            <a:r>
              <a:rPr lang="zh-CN" altLang="en-US" sz="2400" dirty="0"/>
              <a:t>。</a:t>
            </a:r>
            <a:r>
              <a:rPr lang="en-US" altLang="zh-CN" sz="2400" dirty="0"/>
              <a:t>'O'</a:t>
            </a:r>
            <a:r>
              <a:rPr lang="zh-CN" altLang="en-US" sz="2400" dirty="0"/>
              <a:t>的数量减去</a:t>
            </a:r>
            <a:r>
              <a:rPr lang="en-US" altLang="zh-CN" sz="2400" dirty="0"/>
              <a:t>'×'</a:t>
            </a:r>
            <a:r>
              <a:rPr lang="zh-CN" altLang="en-US" sz="2400" dirty="0"/>
              <a:t>的数量，差值为</a:t>
            </a:r>
            <a:r>
              <a:rPr lang="en-US" altLang="zh-CN" sz="2400" dirty="0"/>
              <a:t>d</a:t>
            </a:r>
            <a:r>
              <a:rPr lang="zh-CN" altLang="en-US" sz="2400" dirty="0"/>
              <a:t>，更新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+ d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iv</a:t>
            </a:r>
            <a:r>
              <a:rPr lang="zh-CN" altLang="en-US" sz="2400" dirty="0"/>
              <a:t>）检查完所有</a:t>
            </a:r>
            <a:r>
              <a:rPr lang="en-US" altLang="zh-CN" sz="2400" dirty="0"/>
              <a:t>'O'</a:t>
            </a:r>
            <a:r>
              <a:rPr lang="zh-CN" altLang="en-US" sz="2400" dirty="0"/>
              <a:t>，输出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E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5576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青蛙刚学会了乘法，现在它想做一些练习。 </a:t>
            </a:r>
          </a:p>
          <a:p>
            <a:r>
              <a:rPr lang="zh-CN" altLang="en-US" sz="2400" dirty="0"/>
              <a:t>它在纸上写了一个字符串，只包括数字和一个</a:t>
            </a:r>
            <a:r>
              <a:rPr lang="en-US" altLang="zh-CN" sz="2400" dirty="0"/>
              <a:t>'×'</a:t>
            </a:r>
            <a:r>
              <a:rPr lang="zh-CN" altLang="en-US" sz="2400" dirty="0"/>
              <a:t>符号。如果</a:t>
            </a:r>
            <a:r>
              <a:rPr lang="en-US" altLang="zh-CN" sz="2400" dirty="0"/>
              <a:t>'×'</a:t>
            </a:r>
            <a:r>
              <a:rPr lang="zh-CN" altLang="en-US" sz="2400" dirty="0"/>
              <a:t>出现在字符串前面或后面，它认为结果是</a:t>
            </a:r>
            <a:r>
              <a:rPr lang="en-US" altLang="zh-CN" sz="2400" dirty="0"/>
              <a:t>0</a:t>
            </a:r>
            <a:r>
              <a:rPr lang="zh-CN" altLang="en-US" sz="2400" dirty="0"/>
              <a:t>，否则它将按正常乘法来计算。</a:t>
            </a:r>
          </a:p>
          <a:p>
            <a:r>
              <a:rPr lang="zh-CN" altLang="en-US" sz="2400" dirty="0"/>
              <a:t>练习之后，它想到一个新问题：对一个初始字符串，每次随机选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个字符交换位置，它交换了一次又一次，例如</a:t>
            </a:r>
            <a:r>
              <a:rPr lang="en-US" altLang="zh-CN" sz="2400" dirty="0"/>
              <a:t>K</a:t>
            </a:r>
            <a:r>
              <a:rPr lang="zh-CN" altLang="en-US" sz="2400" dirty="0"/>
              <a:t>次，它想知道新字符串计算结果的期望值。</a:t>
            </a:r>
          </a:p>
          <a:p>
            <a:r>
              <a:rPr lang="zh-CN" altLang="en-US" sz="2400" dirty="0"/>
              <a:t>可以知道所有交换的方法一共有       种。如果期望的结果是</a:t>
            </a:r>
            <a:r>
              <a:rPr lang="en-US" altLang="zh-CN" sz="2400" dirty="0"/>
              <a:t>x</a:t>
            </a:r>
            <a:r>
              <a:rPr lang="zh-CN" altLang="en-US" sz="2400" dirty="0"/>
              <a:t>，你需要输出整数             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32" name="Picture 8" descr="C:\Users\luo\AppData\Local\Temp\ksohtml22920\wps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611333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luo\AppData\Local\Temp\ksohtml22920\wps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65" y="4710934"/>
            <a:ext cx="1118685" cy="61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208" y="4848794"/>
            <a:ext cx="1950740" cy="18548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5865515"/>
          </a:xfrm>
        </p:spPr>
        <p:txBody>
          <a:bodyPr/>
          <a:lstStyle/>
          <a:p>
            <a:r>
              <a:rPr lang="en-US" altLang="zh-CN" sz="2400" dirty="0"/>
              <a:t>Input:</a:t>
            </a:r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1</a:t>
            </a:r>
            <a:r>
              <a:rPr lang="zh-CN" altLang="en-US" sz="2400" dirty="0"/>
              <a:t>行是</a:t>
            </a:r>
            <a:r>
              <a:rPr lang="en-US" altLang="zh-CN" sz="2400" dirty="0"/>
              <a:t>1</a:t>
            </a:r>
            <a:r>
              <a:rPr lang="zh-CN" altLang="en-US" sz="2400" dirty="0"/>
              <a:t>个数</a:t>
            </a:r>
            <a:r>
              <a:rPr lang="en-US" altLang="zh-CN" sz="2400" dirty="0"/>
              <a:t>K</a:t>
            </a:r>
            <a:r>
              <a:rPr lang="zh-CN" altLang="en-US" sz="2400" dirty="0"/>
              <a:t>，表示青蛙交换字符的次数。</a:t>
            </a:r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2</a:t>
            </a:r>
            <a:r>
              <a:rPr lang="zh-CN" altLang="en-US" sz="2400" dirty="0"/>
              <a:t>行是青蛙操作的字符串，只包括数字和一个乘法操作符，</a:t>
            </a:r>
            <a:r>
              <a:rPr lang="en-US" altLang="zh-CN" sz="2400" dirty="0"/>
              <a:t>'*'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Output:</a:t>
            </a:r>
          </a:p>
          <a:p>
            <a:pPr marL="0" indent="0">
              <a:buNone/>
            </a:pPr>
            <a:r>
              <a:rPr lang="zh-CN" altLang="en-US" sz="2400" dirty="0"/>
              <a:t>对每个测试用例，你需要先输出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</a:p>
          <a:p>
            <a:pPr marL="0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</a:p>
          <a:p>
            <a:r>
              <a:rPr lang="en-US" altLang="zh-CN" sz="2400" dirty="0"/>
              <a:t>Limits:</a:t>
            </a:r>
          </a:p>
          <a:p>
            <a:pPr marL="0" indent="0">
              <a:buNone/>
            </a:pPr>
            <a:r>
              <a:rPr lang="en-US" altLang="zh-CN" sz="2000" dirty="0"/>
              <a:t>1 ≤ T ≤ 100.</a:t>
            </a:r>
          </a:p>
          <a:p>
            <a:pPr marL="0" indent="0">
              <a:buNone/>
            </a:pPr>
            <a:r>
              <a:rPr lang="zh-CN" altLang="en-US" sz="2000" dirty="0"/>
              <a:t>字符串长度</a:t>
            </a:r>
            <a:r>
              <a:rPr lang="en-US" altLang="zh-CN" sz="2000" dirty="0"/>
              <a:t>L.</a:t>
            </a:r>
          </a:p>
          <a:p>
            <a:pPr marL="0" indent="0">
              <a:buNone/>
            </a:pPr>
            <a:r>
              <a:rPr lang="en-US" altLang="zh-CN" sz="2000" dirty="0"/>
              <a:t>for 100% data, 1≤L≤50 and 0≤K≤50.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难度等级：难题。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230</a:t>
            </a:r>
            <a:r>
              <a:rPr lang="zh-CN" altLang="en-US" sz="2400" dirty="0"/>
              <a:t>分钟左右。</a:t>
            </a:r>
          </a:p>
          <a:p>
            <a:r>
              <a:rPr lang="zh-CN" altLang="en-US" sz="2400" dirty="0"/>
              <a:t>能力考核：</a:t>
            </a:r>
            <a:r>
              <a:rPr lang="en-US" altLang="zh-CN" sz="2400" dirty="0"/>
              <a:t>DP</a:t>
            </a:r>
            <a:r>
              <a:rPr lang="zh-CN" altLang="en-US" sz="2400" dirty="0"/>
              <a:t>、逻辑思维、编码能力。</a:t>
            </a:r>
          </a:p>
          <a:p>
            <a:r>
              <a:rPr lang="zh-CN" altLang="en-US" sz="2400" dirty="0"/>
              <a:t>本题的逻辑很复杂，数据大，是典型的难题，综合考查逻辑、算法、编码等多方面的能力。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用</a:t>
            </a:r>
            <a:r>
              <a:rPr lang="en-US" altLang="zh-CN" sz="2400" dirty="0"/>
              <a:t>DP</a:t>
            </a:r>
            <a:r>
              <a:rPr lang="zh-CN" altLang="en-US" sz="2400" dirty="0"/>
              <a:t>实现，关键是递推式，复杂度</a:t>
            </a:r>
            <a:r>
              <a:rPr lang="en-US" altLang="zh-CN" sz="2400" dirty="0"/>
              <a:t>O(K*n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5579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531460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和</a:t>
            </a:r>
            <a:r>
              <a:rPr lang="en-US" altLang="zh-CN" sz="2000" dirty="0"/>
              <a:t>Craig </a:t>
            </a:r>
            <a:r>
              <a:rPr lang="zh-CN" altLang="en-US" sz="2000" dirty="0"/>
              <a:t>是好朋友，总在一起玩。他们发明了一种新游戏。</a:t>
            </a:r>
          </a:p>
          <a:p>
            <a:pPr marL="0" indent="0">
              <a:buNone/>
            </a:pPr>
            <a:r>
              <a:rPr lang="zh-CN" altLang="en-US" sz="2000" dirty="0"/>
              <a:t>首先，他们写了</a:t>
            </a:r>
            <a:r>
              <a:rPr lang="en-US" altLang="zh-CN" sz="2000" dirty="0"/>
              <a:t>3</a:t>
            </a:r>
            <a:r>
              <a:rPr lang="zh-CN" altLang="en-US" sz="2000" dirty="0"/>
              <a:t>个数组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，每个有</a:t>
            </a:r>
            <a:r>
              <a:rPr lang="en-US" altLang="zh-CN" sz="2000" dirty="0"/>
              <a:t>N</a:t>
            </a:r>
            <a:r>
              <a:rPr lang="zh-CN" altLang="en-US" sz="2000" dirty="0"/>
              <a:t>个数字。接着，在黑板上他们写下：</a:t>
            </a:r>
            <a:r>
              <a:rPr lang="en-US" altLang="zh-CN" sz="2000" dirty="0"/>
              <a:t> A + B = C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如果等式满足，说明从</a:t>
            </a:r>
            <a:r>
              <a:rPr lang="en-US" altLang="zh-CN" sz="2000" dirty="0"/>
              <a:t>1</a:t>
            </a:r>
            <a:r>
              <a:rPr lang="zh-CN" altLang="en-US" sz="2000" dirty="0"/>
              <a:t>到</a:t>
            </a:r>
            <a:r>
              <a:rPr lang="en-US" altLang="zh-CN" sz="2000" dirty="0"/>
              <a:t>N</a:t>
            </a:r>
            <a:r>
              <a:rPr lang="zh-CN" altLang="en-US" sz="2000" dirty="0"/>
              <a:t>的所有位置，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= 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都成立。</a:t>
            </a:r>
          </a:p>
          <a:p>
            <a:pPr marL="0" indent="0">
              <a:buNone/>
            </a:pPr>
            <a:r>
              <a:rPr lang="zh-CN" altLang="en-US" sz="2000" dirty="0"/>
              <a:t>当然，开始的时候，等式不是都成立。</a:t>
            </a:r>
          </a:p>
          <a:p>
            <a:pPr marL="0" indent="0">
              <a:buNone/>
            </a:pPr>
            <a:r>
              <a:rPr lang="zh-CN" altLang="en-US" sz="2000" dirty="0"/>
              <a:t>很幸运，数组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的一些数字可以改变，一些不能改。那些可以改的数字的位置在游戏前固定好了。</a:t>
            </a:r>
          </a:p>
          <a:p>
            <a:pPr marL="0" indent="0">
              <a:buNone/>
            </a:pPr>
            <a:r>
              <a:rPr lang="zh-CN" altLang="en-US" sz="2000" dirty="0"/>
              <a:t>在游戏中，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先走，然后</a:t>
            </a:r>
            <a:r>
              <a:rPr lang="en-US" altLang="zh-CN" sz="2000" dirty="0"/>
              <a:t>2</a:t>
            </a:r>
            <a:r>
              <a:rPr lang="zh-CN" altLang="en-US" sz="2000" dirty="0"/>
              <a:t>人轮流进行，每次可以改变一个数字。</a:t>
            </a:r>
          </a:p>
          <a:p>
            <a:pPr marL="0" indent="0">
              <a:buNone/>
            </a:pPr>
            <a:r>
              <a:rPr lang="zh-CN" altLang="en-US" sz="2000" dirty="0"/>
              <a:t>每一次，游戏者可以可以从一个数组中选一个可改变的数字，减去</a:t>
            </a:r>
            <a:r>
              <a:rPr lang="en-US" altLang="zh-CN" sz="2000" dirty="0"/>
              <a:t>1</a:t>
            </a:r>
            <a:r>
              <a:rPr lang="zh-CN" altLang="en-US" sz="2000" dirty="0"/>
              <a:t>。但是，不能出现负数，所以被选中的数字在做减法前不能是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</a:p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的目标是在游戏中使等式成立，而</a:t>
            </a:r>
            <a:r>
              <a:rPr lang="en-US" altLang="zh-CN" sz="2000" dirty="0"/>
              <a:t>Craig</a:t>
            </a:r>
            <a:r>
              <a:rPr lang="zh-CN" altLang="en-US" sz="2000" dirty="0"/>
              <a:t>的目标是阻止。</a:t>
            </a:r>
          </a:p>
          <a:p>
            <a:pPr marL="0" indent="0">
              <a:buNone/>
            </a:pPr>
            <a:r>
              <a:rPr lang="zh-CN" altLang="en-US" sz="2000" dirty="0"/>
              <a:t>当等式成立时，游戏结束，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获胜。或者不存在可能的改变，</a:t>
            </a:r>
            <a:r>
              <a:rPr lang="en-US" altLang="zh-CN" sz="2000" dirty="0"/>
              <a:t>A+B≠C</a:t>
            </a:r>
            <a:r>
              <a:rPr lang="zh-CN" altLang="en-US" sz="2000" dirty="0"/>
              <a:t>（至少有一个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∈[1,N], </a:t>
            </a:r>
            <a:r>
              <a:rPr lang="zh-CN" altLang="en-US" sz="2000" dirty="0"/>
              <a:t>使得 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≠ </a:t>
            </a:r>
            <a:r>
              <a:rPr lang="en-US" altLang="zh-CN" sz="2000" dirty="0"/>
              <a:t>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），</a:t>
            </a:r>
            <a:r>
              <a:rPr lang="en-US" altLang="zh-CN" sz="2000" dirty="0"/>
              <a:t>Craig</a:t>
            </a:r>
            <a:r>
              <a:rPr lang="zh-CN" altLang="en-US" sz="2000" dirty="0"/>
              <a:t>获胜。</a:t>
            </a:r>
          </a:p>
          <a:p>
            <a:pPr marL="0" indent="0">
              <a:buNone/>
            </a:pPr>
            <a:r>
              <a:rPr lang="zh-CN" altLang="en-US" sz="2000" dirty="0"/>
              <a:t>给定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，以及每个数组可改变数字的位置。确定谁获胜。</a:t>
            </a:r>
          </a:p>
          <a:p>
            <a:pPr marL="0" indent="0">
              <a:buNone/>
            </a:pPr>
            <a:endParaRPr lang="zh-CN" alt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525"/>
            <a:ext cx="8363272" cy="6584949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1800" dirty="0"/>
              <a:t>第一行是一个整数</a:t>
            </a:r>
            <a:r>
              <a:rPr lang="en-US" altLang="zh-CN" sz="1800" dirty="0"/>
              <a:t>T</a:t>
            </a:r>
            <a:r>
              <a:rPr lang="zh-CN" altLang="en-US" sz="1800" dirty="0"/>
              <a:t>，表示测试用例的个数。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1</a:t>
            </a:r>
            <a:r>
              <a:rPr lang="zh-CN" altLang="en-US" sz="1800" dirty="0"/>
              <a:t>行是</a:t>
            </a:r>
            <a:r>
              <a:rPr lang="en-US" altLang="zh-CN" sz="1800" dirty="0"/>
              <a:t>1</a:t>
            </a:r>
            <a:r>
              <a:rPr lang="zh-CN" altLang="en-US" sz="1800" dirty="0"/>
              <a:t>个整数</a:t>
            </a:r>
            <a:r>
              <a:rPr lang="en-US" altLang="zh-CN" sz="1800" dirty="0"/>
              <a:t>K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A,B,C</a:t>
            </a:r>
            <a:r>
              <a:rPr lang="zh-CN" altLang="en-US" sz="1800" dirty="0"/>
              <a:t>的长度。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2</a:t>
            </a:r>
            <a:r>
              <a:rPr lang="zh-CN" altLang="en-US" sz="1800" dirty="0"/>
              <a:t>行和第</a:t>
            </a:r>
            <a:r>
              <a:rPr lang="en-US" altLang="zh-CN" sz="1800" dirty="0"/>
              <a:t>3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A</a:t>
            </a:r>
            <a:r>
              <a:rPr lang="zh-CN" altLang="en-US" sz="1800" dirty="0"/>
              <a:t>。第</a:t>
            </a:r>
            <a:r>
              <a:rPr lang="en-US" altLang="zh-CN" sz="1800" dirty="0"/>
              <a:t>2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A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A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3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u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u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4</a:t>
            </a:r>
            <a:r>
              <a:rPr lang="zh-CN" altLang="en-US" sz="1800" dirty="0"/>
              <a:t>行和第</a:t>
            </a:r>
            <a:r>
              <a:rPr lang="en-US" altLang="zh-CN" sz="1800" dirty="0"/>
              <a:t>5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B</a:t>
            </a:r>
            <a:r>
              <a:rPr lang="zh-CN" altLang="en-US" sz="1800" dirty="0"/>
              <a:t>。第</a:t>
            </a:r>
            <a:r>
              <a:rPr lang="en-US" altLang="zh-CN" sz="1800" dirty="0"/>
              <a:t>4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B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B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5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v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v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6</a:t>
            </a:r>
            <a:r>
              <a:rPr lang="zh-CN" altLang="en-US" sz="1800" dirty="0"/>
              <a:t>行和第</a:t>
            </a:r>
            <a:r>
              <a:rPr lang="en-US" altLang="zh-CN" sz="1800" dirty="0"/>
              <a:t>7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C</a:t>
            </a:r>
            <a:r>
              <a:rPr lang="zh-CN" altLang="en-US" sz="1800" dirty="0"/>
              <a:t>。第</a:t>
            </a:r>
            <a:r>
              <a:rPr lang="en-US" altLang="zh-CN" sz="1800" dirty="0"/>
              <a:t>6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C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C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7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w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w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600" dirty="0"/>
              <a:t>。</a:t>
            </a:r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zh-CN" altLang="en-US" sz="2000" dirty="0"/>
              <a:t>对每个测试用例，你需要先输出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是获胜者。</a:t>
            </a:r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1800" dirty="0"/>
              <a:t>1 ≤ T ≤ 2000.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for 100% data, 1 ≤ N ≤ 100.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0 ≤ A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i </a:t>
            </a:r>
            <a:r>
              <a:rPr lang="zh-CN" altLang="en-US" sz="1800" dirty="0"/>
              <a:t>≤ </a:t>
            </a:r>
            <a:r>
              <a:rPr lang="en-US" altLang="zh-CN" sz="1800" dirty="0"/>
              <a:t>109.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 err="1"/>
              <a:t>ui,vi,wi</a:t>
            </a:r>
            <a:r>
              <a:rPr lang="zh-CN" altLang="en-US" sz="1800" dirty="0"/>
              <a:t>值为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1.</a:t>
            </a:r>
            <a:endParaRPr lang="zh-CN" altLang="en-US" sz="1800" dirty="0"/>
          </a:p>
          <a:p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奖牌和参赛队的三个队员的能力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铜牌：如果有一人编码快，做题熟练，靠他一人就可以得到铜牌；</a:t>
            </a:r>
            <a:endParaRPr lang="en-US" altLang="zh-CN" sz="2800" dirty="0"/>
          </a:p>
          <a:p>
            <a:r>
              <a:rPr lang="zh-CN" altLang="en-US" sz="2800" dirty="0"/>
              <a:t>银牌：三人都能进行大量训练，编码得心应手，算法知识大量掌握，加上一定的团队合作，可以得到银牌；</a:t>
            </a:r>
            <a:endParaRPr lang="en-US" altLang="zh-CN" sz="2800" dirty="0"/>
          </a:p>
          <a:p>
            <a:r>
              <a:rPr lang="zh-CN" altLang="en-US" sz="2800" dirty="0"/>
              <a:t>金牌：在银牌的基础上，三人在平时训练中喜欢深入思考、不怕复杂的编码、把多种算法和数据结构融会贯通、团队合作紧密，再经历长期的练习，可以冲击金牌。</a:t>
            </a:r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270</a:t>
            </a:r>
            <a:r>
              <a:rPr lang="zh-CN" altLang="en-US" sz="2400" dirty="0"/>
              <a:t>分钟左右。</a:t>
            </a:r>
          </a:p>
          <a:p>
            <a:r>
              <a:rPr lang="zh-CN" altLang="en-US" sz="2400" dirty="0"/>
              <a:t>能力考核：数学、逻辑思维、编码能力。</a:t>
            </a:r>
          </a:p>
          <a:p>
            <a:r>
              <a:rPr lang="zh-CN" altLang="en-US" sz="2400" dirty="0"/>
              <a:t>本题综合考查逻辑、算法、编码等多方面的能力。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timgsa.baidu.com/timg?image&amp;quality=80&amp;size=b9999_10000&amp;sec=1557461855141&amp;di=858491453d34c7d2d2d8940ef68bf16d&amp;imgtype=0&amp;src=http%3A%2F%2Fimg1.juimg.com%2F141217%2F330352-14121G510218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03" y="353869"/>
            <a:ext cx="1835696" cy="22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033"/>
            <a:ext cx="82296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I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5581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400" dirty="0"/>
              <a:t>什么时候是世界的尽头？青蛙哲学家用几何计算。</a:t>
            </a:r>
          </a:p>
          <a:p>
            <a:r>
              <a:rPr lang="zh-CN" altLang="en-US" sz="2400" dirty="0"/>
              <a:t>起初，你应该在一张纸上画几个点。</a:t>
            </a:r>
            <a:endParaRPr lang="en-US" altLang="zh-CN" sz="2400" dirty="0"/>
          </a:p>
          <a:p>
            <a:r>
              <a:rPr lang="zh-CN" altLang="en-US" sz="2400" dirty="0"/>
              <a:t>每次选择两个点并用线段连接起来。有两个线段交叉时，在交叉点上产生一个新点，将该点添加到纸上，并尝试像之前一样将其与前面的点连接。</a:t>
            </a:r>
          </a:p>
          <a:p>
            <a:r>
              <a:rPr lang="zh-CN" altLang="en-US" sz="2400" dirty="0"/>
              <a:t>你应该一次又一次地执行此操作，继续绘制线段，并在可能的情况下添加点，直到没有新线段为止。然后是世界的尽头，旧的青蛙会死亡，新的时代将开始。</a:t>
            </a:r>
          </a:p>
          <a:p>
            <a:r>
              <a:rPr lang="zh-CN" altLang="en-US" sz="2400" dirty="0"/>
              <a:t>如你所见，不同的初始点导致不同的结果。对于一些点集合，世界的末日永远不会到来，我们称之为无穷大集合。</a:t>
            </a:r>
          </a:p>
          <a:p>
            <a:r>
              <a:rPr lang="zh-CN" altLang="en-US" sz="2400" dirty="0"/>
              <a:t>现在给你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个点，你需要在这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个点的所有可能子集（不包括空集，所以总共将有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- 1</a:t>
            </a:r>
            <a:r>
              <a:rPr lang="zh-CN" altLang="en-US" sz="2400" dirty="0"/>
              <a:t>个集）中，其中有多少个不是无穷大？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526"/>
            <a:ext cx="8229600" cy="5989638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</a:p>
          <a:p>
            <a:pPr marL="400050" lvl="1" indent="0">
              <a:buNone/>
            </a:pPr>
            <a:r>
              <a:rPr lang="zh-CN" altLang="en-US" sz="2400" dirty="0"/>
              <a:t>每个测试用例都以整数</a:t>
            </a:r>
            <a:r>
              <a:rPr lang="en-US" altLang="zh-CN" sz="2400" dirty="0"/>
              <a:t>N</a:t>
            </a:r>
            <a:r>
              <a:rPr lang="zh-CN" altLang="en-US" sz="2400" dirty="0"/>
              <a:t>开始，它表示点的数量。</a:t>
            </a:r>
          </a:p>
          <a:p>
            <a:pPr marL="400050" lvl="1" indent="0">
              <a:buNone/>
            </a:pPr>
            <a:r>
              <a:rPr lang="zh-CN" altLang="en-US" sz="2400" dirty="0"/>
              <a:t>在下面的</a:t>
            </a:r>
            <a:r>
              <a:rPr lang="en-US" altLang="zh-CN" sz="2400" dirty="0"/>
              <a:t>N</a:t>
            </a:r>
            <a:r>
              <a:rPr lang="zh-CN" altLang="en-US" sz="2400" dirty="0"/>
              <a:t>行中，第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行包含两个整数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，表示第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点的坐标</a:t>
            </a:r>
            <a:r>
              <a:rPr lang="en-US" altLang="zh-CN" sz="2400" dirty="0"/>
              <a:t>(x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</a:p>
          <a:p>
            <a:pPr marL="400050" lvl="1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en-US" altLang="zh-CN" sz="2000" dirty="0"/>
              <a:t>1≤T≤10.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90% data, 1 ≤ N ≤ 100.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100% data, 1 ≤ N ≤ 1000.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1 ≤ x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4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2000" dirty="0"/>
              <a:t>没有一对具有相同坐标的点。</a:t>
            </a:r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197</a:t>
            </a:r>
            <a:r>
              <a:rPr lang="zh-CN" altLang="en-US" sz="2400" dirty="0"/>
              <a:t>分钟。部分金牌队伍做出。</a:t>
            </a:r>
          </a:p>
          <a:p>
            <a:r>
              <a:rPr lang="zh-CN" altLang="en-US" sz="2400" dirty="0"/>
              <a:t>能力考核：几何、逻辑思维、编码能力。</a:t>
            </a:r>
          </a:p>
          <a:p>
            <a:r>
              <a:rPr lang="zh-CN" altLang="en-US" sz="2400" dirty="0"/>
              <a:t>本题综合考查逻辑、算法、编码等多方面的能力。</a:t>
            </a:r>
            <a:endParaRPr lang="en-US" altLang="zh-CN" sz="2400" dirty="0"/>
          </a:p>
          <a:p>
            <a:r>
              <a:rPr lang="zh-CN" altLang="en-US" sz="2400" dirty="0"/>
              <a:t>题目大意是：给出二维空间里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个点的坐标，求有多少个不同的子点集不是无限点集。</a:t>
            </a:r>
            <a:endParaRPr lang="en-US" altLang="zh-CN" sz="2400" dirty="0"/>
          </a:p>
          <a:p>
            <a:r>
              <a:rPr lang="zh-CN" altLang="en-US" sz="2400" dirty="0"/>
              <a:t>无限点集的定义是：将点集中的点，两两相连；线段产生的交点再加入点集中，继续上面的操作，如果操作能够无限地进行下去，则称之为无限点集。</a:t>
            </a:r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zh-CN" altLang="en-US" sz="2400" dirty="0"/>
              <a:t>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种情况不是无限点集：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）任意一、二、三、四个点。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）三点以上共线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两侧各一点。生成的新的黑色的点也在线段上，操作不会无限地进行。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）四点以上共线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任意一点。这种情况不会产生交点，操作也不会无限进行。</a:t>
            </a:r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）五点及以上共线。</a:t>
            </a:r>
          </a:p>
          <a:p>
            <a:r>
              <a:rPr lang="zh-CN" altLang="en-US" sz="2400" dirty="0"/>
              <a:t>无限点集的情况，例如下图。五个外面的点，交点为五个内部的点，这样的操作能够无限地进行下去。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44208" y="6350215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4274" name="Picture 2" descr="C:\Users\luo\AppData\Local\Temp\ksohtml22920\wps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11962"/>
            <a:ext cx="5544666" cy="10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luo\AppData\Local\Temp\ksohtml22920\wps1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61917"/>
            <a:ext cx="1719621" cy="18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" y="1988840"/>
            <a:ext cx="9116464" cy="302921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2015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827584" y="2296791"/>
          <a:ext cx="7859214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4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15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7019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长春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合肥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上海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≧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172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288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2017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83568" y="2386374"/>
          <a:ext cx="8003231" cy="262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79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8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79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89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89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37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36503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2017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西安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青岛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南宁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乌鲁木齐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180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350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360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300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2015</a:t>
            </a:r>
            <a:r>
              <a:rPr lang="zh-CN" altLang="en-US" sz="3600" dirty="0">
                <a:solidFill>
                  <a:srgbClr val="FF0000"/>
                </a:solidFill>
              </a:rPr>
              <a:t>年亚洲区域赛（上海站）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120</a:t>
            </a:r>
            <a:r>
              <a:rPr lang="zh-CN" altLang="en-US" dirty="0"/>
              <a:t>所大学、</a:t>
            </a:r>
            <a:r>
              <a:rPr lang="en-US" altLang="zh-CN" dirty="0"/>
              <a:t>199</a:t>
            </a:r>
            <a:r>
              <a:rPr lang="zh-CN" altLang="en-US" dirty="0"/>
              <a:t>队，来自中国大陆、中国香港（</a:t>
            </a:r>
            <a:r>
              <a:rPr lang="en-US" altLang="zh-CN" dirty="0"/>
              <a:t>4</a:t>
            </a:r>
            <a:r>
              <a:rPr lang="zh-CN" altLang="en-US" dirty="0"/>
              <a:t>校</a:t>
            </a:r>
            <a:r>
              <a:rPr lang="en-US" altLang="zh-CN" dirty="0"/>
              <a:t>7</a:t>
            </a:r>
            <a:r>
              <a:rPr lang="zh-CN" altLang="en-US" dirty="0"/>
              <a:t>队）、朝鲜（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1</a:t>
            </a:r>
            <a:r>
              <a:rPr lang="zh-CN" altLang="en-US" dirty="0"/>
              <a:t>队）、蒙古（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3</a:t>
            </a:r>
            <a:r>
              <a:rPr lang="zh-CN" altLang="en-US" dirty="0"/>
              <a:t>队）。</a:t>
            </a:r>
            <a:endParaRPr lang="en-US" altLang="zh-CN" dirty="0"/>
          </a:p>
          <a:p>
            <a:r>
              <a:rPr lang="zh-CN" altLang="en-US" dirty="0"/>
              <a:t>现场赛排名：</a:t>
            </a:r>
            <a:r>
              <a:rPr lang="en-US" altLang="zh-CN" sz="2400" dirty="0"/>
              <a:t>https://perma.cc/VJ2A-B642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987824" y="50131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586" y="667763"/>
            <a:ext cx="9595114" cy="5946839"/>
          </a:xfr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5219</Words>
  <Application>Microsoft Office PowerPoint</Application>
  <PresentationFormat>全屏显示(4:3)</PresentationFormat>
  <Paragraphs>459</Paragraphs>
  <Slides>44</Slides>
  <Notes>1</Notes>
  <HiddenSlides>0</HiddenSlides>
  <MMClips>1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0" baseType="lpstr">
      <vt:lpstr>Arial</vt:lpstr>
      <vt:lpstr>Calibri</vt:lpstr>
      <vt:lpstr>Times New Roman</vt:lpstr>
      <vt:lpstr>Wingdings</vt:lpstr>
      <vt:lpstr>默认设计模板</vt:lpstr>
      <vt:lpstr>Bitmap Image</vt:lpstr>
      <vt:lpstr>算法竞赛入门到进阶</vt:lpstr>
      <vt:lpstr>第12章 区域赛真题</vt:lpstr>
      <vt:lpstr>现场赛考查能力</vt:lpstr>
      <vt:lpstr>奖牌和参赛队的三个队员的能力</vt:lpstr>
      <vt:lpstr>PowerPoint 演示文稿</vt:lpstr>
      <vt:lpstr>2015年ICPC中国大陆赛区</vt:lpstr>
      <vt:lpstr>2017年ICPC中国大陆赛区</vt:lpstr>
      <vt:lpstr>2015年亚洲区域赛（上海站）</vt:lpstr>
      <vt:lpstr>PowerPoint 演示文稿</vt:lpstr>
      <vt:lpstr>排行榜</vt:lpstr>
      <vt:lpstr>出题情况</vt:lpstr>
      <vt:lpstr>F题：hdu 5578</vt:lpstr>
      <vt:lpstr>题目说明</vt:lpstr>
      <vt:lpstr>PowerPoint 演示文稿</vt:lpstr>
      <vt:lpstr>K题 hdu 5583</vt:lpstr>
      <vt:lpstr>题目说明</vt:lpstr>
      <vt:lpstr>PowerPoint 演示文稿</vt:lpstr>
      <vt:lpstr>PowerPoint 演示文稿</vt:lpstr>
      <vt:lpstr>L题 hdu 5584</vt:lpstr>
      <vt:lpstr>PowerPoint 演示文稿</vt:lpstr>
      <vt:lpstr>题目说明</vt:lpstr>
      <vt:lpstr>PowerPoint 演示文稿</vt:lpstr>
      <vt:lpstr>A题 hdu 5572</vt:lpstr>
      <vt:lpstr>题目说明</vt:lpstr>
      <vt:lpstr>PowerPoint 演示文稿</vt:lpstr>
      <vt:lpstr>B题 hdu 5573</vt:lpstr>
      <vt:lpstr>PowerPoint 演示文稿</vt:lpstr>
      <vt:lpstr>题目说明</vt:lpstr>
      <vt:lpstr>PowerPoint 演示文稿</vt:lpstr>
      <vt:lpstr>D题 hdu 5575</vt:lpstr>
      <vt:lpstr>PowerPoint 演示文稿</vt:lpstr>
      <vt:lpstr>题目说明</vt:lpstr>
      <vt:lpstr>PowerPoint 演示文稿</vt:lpstr>
      <vt:lpstr>PowerPoint 演示文稿</vt:lpstr>
      <vt:lpstr>E题 hdu 5576</vt:lpstr>
      <vt:lpstr>PowerPoint 演示文稿</vt:lpstr>
      <vt:lpstr>题目说明</vt:lpstr>
      <vt:lpstr>G题 hdu 5579</vt:lpstr>
      <vt:lpstr>PowerPoint 演示文稿</vt:lpstr>
      <vt:lpstr>题目说明</vt:lpstr>
      <vt:lpstr>I题 hdu 5581</vt:lpstr>
      <vt:lpstr>PowerPoint 演示文稿</vt:lpstr>
      <vt:lpstr>题目说明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罗 勇</cp:lastModifiedBy>
  <cp:revision>1712</cp:revision>
  <dcterms:created xsi:type="dcterms:W3CDTF">2012-02-15T09:22:00Z</dcterms:created>
  <dcterms:modified xsi:type="dcterms:W3CDTF">2019-06-04T13:49:27Z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